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99" r:id="rId1"/>
  </p:sldMasterIdLst>
  <p:notesMasterIdLst>
    <p:notesMasterId r:id="rId31"/>
  </p:notesMasterIdLst>
  <p:sldIdLst>
    <p:sldId id="306" r:id="rId2"/>
    <p:sldId id="448" r:id="rId3"/>
    <p:sldId id="391" r:id="rId4"/>
    <p:sldId id="449" r:id="rId5"/>
    <p:sldId id="451" r:id="rId6"/>
    <p:sldId id="452" r:id="rId7"/>
    <p:sldId id="454" r:id="rId8"/>
    <p:sldId id="456" r:id="rId9"/>
    <p:sldId id="457" r:id="rId10"/>
    <p:sldId id="468" r:id="rId11"/>
    <p:sldId id="459" r:id="rId12"/>
    <p:sldId id="458" r:id="rId13"/>
    <p:sldId id="460" r:id="rId14"/>
    <p:sldId id="467" r:id="rId15"/>
    <p:sldId id="461" r:id="rId16"/>
    <p:sldId id="463" r:id="rId17"/>
    <p:sldId id="464" r:id="rId18"/>
    <p:sldId id="469" r:id="rId19"/>
    <p:sldId id="466" r:id="rId20"/>
    <p:sldId id="465" r:id="rId21"/>
    <p:sldId id="474" r:id="rId22"/>
    <p:sldId id="470" r:id="rId23"/>
    <p:sldId id="471" r:id="rId24"/>
    <p:sldId id="473" r:id="rId25"/>
    <p:sldId id="472" r:id="rId26"/>
    <p:sldId id="475" r:id="rId27"/>
    <p:sldId id="476" r:id="rId28"/>
    <p:sldId id="477" r:id="rId29"/>
    <p:sldId id="422" r:id="rId30"/>
  </p:sldIdLst>
  <p:sldSz cx="9144000" cy="6858000" type="screen4x3"/>
  <p:notesSz cx="6858000" cy="9144000"/>
  <p:defaultTextStyle>
    <a:defPPr>
      <a:defRPr lang="fr-FR"/>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3A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Style léger 1 - Accentuation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35" autoAdjust="0"/>
    <p:restoredTop sz="94660"/>
  </p:normalViewPr>
  <p:slideViewPr>
    <p:cSldViewPr>
      <p:cViewPr>
        <p:scale>
          <a:sx n="60" d="100"/>
          <a:sy n="60" d="100"/>
        </p:scale>
        <p:origin x="1456" y="24"/>
      </p:cViewPr>
      <p:guideLst>
        <p:guide orient="horz" pos="2160"/>
        <p:guide pos="2880"/>
      </p:guideLst>
    </p:cSldViewPr>
  </p:slid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ANNICK LUCOTTE" userId="79d1ad9d-7496-4f50-909f-dcdefa6cc91a" providerId="ADAL" clId="{3FCEA610-6EB0-41BC-9F69-D05AA16AF82F}"/>
    <pc:docChg chg="modSld">
      <pc:chgData name="YANNICK LUCOTTE" userId="79d1ad9d-7496-4f50-909f-dcdefa6cc91a" providerId="ADAL" clId="{3FCEA610-6EB0-41BC-9F69-D05AA16AF82F}" dt="2021-06-22T13:49:13.465" v="60" actId="20577"/>
      <pc:docMkLst>
        <pc:docMk/>
      </pc:docMkLst>
      <pc:sldChg chg="modSp mod">
        <pc:chgData name="YANNICK LUCOTTE" userId="79d1ad9d-7496-4f50-909f-dcdefa6cc91a" providerId="ADAL" clId="{3FCEA610-6EB0-41BC-9F69-D05AA16AF82F}" dt="2021-06-22T13:49:13.465" v="60" actId="20577"/>
        <pc:sldMkLst>
          <pc:docMk/>
          <pc:sldMk cId="0" sldId="306"/>
        </pc:sldMkLst>
        <pc:spChg chg="mod">
          <ac:chgData name="YANNICK LUCOTTE" userId="79d1ad9d-7496-4f50-909f-dcdefa6cc91a" providerId="ADAL" clId="{3FCEA610-6EB0-41BC-9F69-D05AA16AF82F}" dt="2021-06-22T13:49:13.465" v="60" actId="20577"/>
          <ac:spMkLst>
            <pc:docMk/>
            <pc:sldMk cId="0" sldId="306"/>
            <ac:spMk id="4099" creationId="{00000000-0000-0000-0000-000000000000}"/>
          </ac:spMkLst>
        </pc:spChg>
      </pc:sldChg>
    </pc:docChg>
  </pc:docChgLst>
  <pc:docChgLst>
    <pc:chgData name="YANNICK LUCOTTE" userId="79d1ad9d-7496-4f50-909f-dcdefa6cc91a" providerId="ADAL" clId="{FF5869C8-BD58-4274-B82C-A87E74E38191}"/>
    <pc:docChg chg="modSld">
      <pc:chgData name="YANNICK LUCOTTE" userId="79d1ad9d-7496-4f50-909f-dcdefa6cc91a" providerId="ADAL" clId="{FF5869C8-BD58-4274-B82C-A87E74E38191}" dt="2022-12-04T10:25:16.773" v="87" actId="20577"/>
      <pc:docMkLst>
        <pc:docMk/>
      </pc:docMkLst>
      <pc:sldChg chg="modSp mod">
        <pc:chgData name="YANNICK LUCOTTE" userId="79d1ad9d-7496-4f50-909f-dcdefa6cc91a" providerId="ADAL" clId="{FF5869C8-BD58-4274-B82C-A87E74E38191}" dt="2022-12-04T10:25:16.773" v="87" actId="20577"/>
        <pc:sldMkLst>
          <pc:docMk/>
          <pc:sldMk cId="0" sldId="306"/>
        </pc:sldMkLst>
        <pc:spChg chg="mod">
          <ac:chgData name="YANNICK LUCOTTE" userId="79d1ad9d-7496-4f50-909f-dcdefa6cc91a" providerId="ADAL" clId="{FF5869C8-BD58-4274-B82C-A87E74E38191}" dt="2022-12-04T10:25:16.773" v="87" actId="20577"/>
          <ac:spMkLst>
            <pc:docMk/>
            <pc:sldMk cId="0" sldId="306"/>
            <ac:spMk id="4099"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cs typeface="+mn-cs"/>
              </a:defRPr>
            </a:lvl1pPr>
          </a:lstStyle>
          <a:p>
            <a:pPr>
              <a:defRPr/>
            </a:pPr>
            <a:endParaRPr lang="fr-F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charset="0"/>
                <a:cs typeface="+mn-cs"/>
              </a:defRPr>
            </a:lvl1pPr>
          </a:lstStyle>
          <a:p>
            <a:pPr>
              <a:defRPr/>
            </a:pPr>
            <a:fld id="{E88F7219-023C-4223-9741-EC2BD783FAE3}" type="datetimeFigureOut">
              <a:rPr lang="fr-FR"/>
              <a:pPr>
                <a:defRPr/>
              </a:pPr>
              <a:t>04/12/2022</a:t>
            </a:fld>
            <a:endParaRPr lang="fr-F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fr-FR"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cs typeface="+mn-cs"/>
              </a:defRPr>
            </a:lvl1pPr>
          </a:lstStyle>
          <a:p>
            <a:pPr>
              <a:defRPr/>
            </a:pPr>
            <a:endParaRPr lang="fr-F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CF7C682B-5EDF-4552-9D3A-C078A8180D81}" type="slidenum">
              <a:rPr lang="fr-FR" altLang="fr-FR"/>
              <a:pPr>
                <a:defRPr/>
              </a:pPr>
              <a:t>‹N°›</a:t>
            </a:fld>
            <a:endParaRPr lang="fr-FR" altLang="fr-FR"/>
          </a:p>
        </p:txBody>
      </p:sp>
    </p:spTree>
    <p:extLst>
      <p:ext uri="{BB962C8B-B14F-4D97-AF65-F5344CB8AC3E}">
        <p14:creationId xmlns:p14="http://schemas.microsoft.com/office/powerpoint/2010/main" val="11117954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altLang="fr-FR"/>
          </a:p>
        </p:txBody>
      </p:sp>
      <p:sp>
        <p:nvSpPr>
          <p:cNvPr id="5124"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9989555-3F5B-44ED-ADB5-50CD45F68455}" type="slidenum">
              <a:rPr lang="fr-FR" altLang="fr-FR">
                <a:latin typeface="Arial" panose="020B0604020202020204" pitchFamily="34" charset="0"/>
              </a:rPr>
              <a:pPr>
                <a:spcBef>
                  <a:spcPct val="0"/>
                </a:spcBef>
              </a:pPr>
              <a:t>1</a:t>
            </a:fld>
            <a:endParaRPr lang="fr-FR" altLang="fr-FR">
              <a:latin typeface="Arial" panose="020B0604020202020204" pitchFamily="34" charset="0"/>
            </a:endParaRPr>
          </a:p>
        </p:txBody>
      </p:sp>
    </p:spTree>
    <p:extLst>
      <p:ext uri="{BB962C8B-B14F-4D97-AF65-F5344CB8AC3E}">
        <p14:creationId xmlns:p14="http://schemas.microsoft.com/office/powerpoint/2010/main" val="37964338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Line 2"/>
          <p:cNvSpPr>
            <a:spLocks noChangeShapeType="1"/>
          </p:cNvSpPr>
          <p:nvPr/>
        </p:nvSpPr>
        <p:spPr bwMode="auto">
          <a:xfrm>
            <a:off x="7315200" y="1066800"/>
            <a:ext cx="0" cy="4495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fr-FR"/>
          </a:p>
        </p:txBody>
      </p:sp>
      <p:grpSp>
        <p:nvGrpSpPr>
          <p:cNvPr id="5" name="Group 8"/>
          <p:cNvGrpSpPr>
            <a:grpSpLocks/>
          </p:cNvGrpSpPr>
          <p:nvPr/>
        </p:nvGrpSpPr>
        <p:grpSpPr bwMode="auto">
          <a:xfrm>
            <a:off x="7493000" y="2992438"/>
            <a:ext cx="1338263" cy="2189162"/>
            <a:chOff x="4704" y="1885"/>
            <a:chExt cx="843" cy="1379"/>
          </a:xfrm>
        </p:grpSpPr>
        <p:sp>
          <p:nvSpPr>
            <p:cNvPr id="6" name="Oval 9"/>
            <p:cNvSpPr>
              <a:spLocks noChangeArrowheads="1"/>
            </p:cNvSpPr>
            <p:nvPr/>
          </p:nvSpPr>
          <p:spPr bwMode="auto">
            <a:xfrm>
              <a:off x="4704" y="1885"/>
              <a:ext cx="127" cy="127"/>
            </a:xfrm>
            <a:prstGeom prst="ellipse">
              <a:avLst/>
            </a:prstGeom>
            <a:solidFill>
              <a:schemeClr val="tx2"/>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7" name="Oval 10"/>
            <p:cNvSpPr>
              <a:spLocks noChangeArrowheads="1"/>
            </p:cNvSpPr>
            <p:nvPr/>
          </p:nvSpPr>
          <p:spPr bwMode="auto">
            <a:xfrm>
              <a:off x="4883" y="1885"/>
              <a:ext cx="127" cy="127"/>
            </a:xfrm>
            <a:prstGeom prst="ellipse">
              <a:avLst/>
            </a:prstGeom>
            <a:solidFill>
              <a:schemeClr val="tx2"/>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8" name="Oval 11"/>
            <p:cNvSpPr>
              <a:spLocks noChangeArrowheads="1"/>
            </p:cNvSpPr>
            <p:nvPr/>
          </p:nvSpPr>
          <p:spPr bwMode="auto">
            <a:xfrm>
              <a:off x="5062" y="1885"/>
              <a:ext cx="127" cy="127"/>
            </a:xfrm>
            <a:prstGeom prst="ellipse">
              <a:avLst/>
            </a:prstGeom>
            <a:solidFill>
              <a:schemeClr val="tx2"/>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9" name="Oval 12"/>
            <p:cNvSpPr>
              <a:spLocks noChangeArrowheads="1"/>
            </p:cNvSpPr>
            <p:nvPr/>
          </p:nvSpPr>
          <p:spPr bwMode="auto">
            <a:xfrm>
              <a:off x="4704" y="2064"/>
              <a:ext cx="127" cy="127"/>
            </a:xfrm>
            <a:prstGeom prst="ellipse">
              <a:avLst/>
            </a:prstGeom>
            <a:solidFill>
              <a:schemeClr val="tx2"/>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10" name="Oval 13"/>
            <p:cNvSpPr>
              <a:spLocks noChangeArrowheads="1"/>
            </p:cNvSpPr>
            <p:nvPr/>
          </p:nvSpPr>
          <p:spPr bwMode="auto">
            <a:xfrm>
              <a:off x="4883" y="2064"/>
              <a:ext cx="127" cy="127"/>
            </a:xfrm>
            <a:prstGeom prst="ellipse">
              <a:avLst/>
            </a:prstGeom>
            <a:solidFill>
              <a:schemeClr val="tx2"/>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11" name="Oval 14"/>
            <p:cNvSpPr>
              <a:spLocks noChangeArrowheads="1"/>
            </p:cNvSpPr>
            <p:nvPr/>
          </p:nvSpPr>
          <p:spPr bwMode="auto">
            <a:xfrm>
              <a:off x="5062" y="2064"/>
              <a:ext cx="127" cy="127"/>
            </a:xfrm>
            <a:prstGeom prst="ellipse">
              <a:avLst/>
            </a:prstGeom>
            <a:solidFill>
              <a:schemeClr val="tx2"/>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12" name="Oval 15"/>
            <p:cNvSpPr>
              <a:spLocks noChangeArrowheads="1"/>
            </p:cNvSpPr>
            <p:nvPr/>
          </p:nvSpPr>
          <p:spPr bwMode="auto">
            <a:xfrm>
              <a:off x="5241" y="2064"/>
              <a:ext cx="127" cy="127"/>
            </a:xfrm>
            <a:prstGeom prst="ellipse">
              <a:avLst/>
            </a:prstGeom>
            <a:solidFill>
              <a:schemeClr val="accent2"/>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13" name="Oval 16"/>
            <p:cNvSpPr>
              <a:spLocks noChangeArrowheads="1"/>
            </p:cNvSpPr>
            <p:nvPr/>
          </p:nvSpPr>
          <p:spPr bwMode="auto">
            <a:xfrm>
              <a:off x="4704" y="2243"/>
              <a:ext cx="127" cy="127"/>
            </a:xfrm>
            <a:prstGeom prst="ellipse">
              <a:avLst/>
            </a:prstGeom>
            <a:solidFill>
              <a:schemeClr val="tx2"/>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14" name="Oval 17"/>
            <p:cNvSpPr>
              <a:spLocks noChangeArrowheads="1"/>
            </p:cNvSpPr>
            <p:nvPr/>
          </p:nvSpPr>
          <p:spPr bwMode="auto">
            <a:xfrm>
              <a:off x="4883" y="2243"/>
              <a:ext cx="127" cy="127"/>
            </a:xfrm>
            <a:prstGeom prst="ellipse">
              <a:avLst/>
            </a:prstGeom>
            <a:solidFill>
              <a:schemeClr val="tx2"/>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15" name="Oval 18"/>
            <p:cNvSpPr>
              <a:spLocks noChangeArrowheads="1"/>
            </p:cNvSpPr>
            <p:nvPr/>
          </p:nvSpPr>
          <p:spPr bwMode="auto">
            <a:xfrm>
              <a:off x="5062" y="2243"/>
              <a:ext cx="127" cy="127"/>
            </a:xfrm>
            <a:prstGeom prst="ellipse">
              <a:avLst/>
            </a:prstGeom>
            <a:solidFill>
              <a:schemeClr val="accent2"/>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16" name="Oval 19"/>
            <p:cNvSpPr>
              <a:spLocks noChangeArrowheads="1"/>
            </p:cNvSpPr>
            <p:nvPr/>
          </p:nvSpPr>
          <p:spPr bwMode="auto">
            <a:xfrm>
              <a:off x="5241" y="2243"/>
              <a:ext cx="127" cy="127"/>
            </a:xfrm>
            <a:prstGeom prst="ellipse">
              <a:avLst/>
            </a:prstGeom>
            <a:solidFill>
              <a:schemeClr val="accent2"/>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17" name="Oval 20"/>
            <p:cNvSpPr>
              <a:spLocks noChangeArrowheads="1"/>
            </p:cNvSpPr>
            <p:nvPr/>
          </p:nvSpPr>
          <p:spPr bwMode="auto">
            <a:xfrm>
              <a:off x="5420" y="2243"/>
              <a:ext cx="127" cy="127"/>
            </a:xfrm>
            <a:prstGeom prst="ellipse">
              <a:avLst/>
            </a:prstGeom>
            <a:solidFill>
              <a:schemeClr val="accent1"/>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18" name="Oval 21"/>
            <p:cNvSpPr>
              <a:spLocks noChangeArrowheads="1"/>
            </p:cNvSpPr>
            <p:nvPr/>
          </p:nvSpPr>
          <p:spPr bwMode="auto">
            <a:xfrm>
              <a:off x="4704" y="2421"/>
              <a:ext cx="127" cy="128"/>
            </a:xfrm>
            <a:prstGeom prst="ellipse">
              <a:avLst/>
            </a:prstGeom>
            <a:solidFill>
              <a:schemeClr val="tx2"/>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19" name="Oval 22"/>
            <p:cNvSpPr>
              <a:spLocks noChangeArrowheads="1"/>
            </p:cNvSpPr>
            <p:nvPr/>
          </p:nvSpPr>
          <p:spPr bwMode="auto">
            <a:xfrm>
              <a:off x="4883" y="2421"/>
              <a:ext cx="127" cy="128"/>
            </a:xfrm>
            <a:prstGeom prst="ellipse">
              <a:avLst/>
            </a:prstGeom>
            <a:solidFill>
              <a:schemeClr val="accent2"/>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20" name="Oval 23"/>
            <p:cNvSpPr>
              <a:spLocks noChangeArrowheads="1"/>
            </p:cNvSpPr>
            <p:nvPr/>
          </p:nvSpPr>
          <p:spPr bwMode="auto">
            <a:xfrm>
              <a:off x="5062" y="2421"/>
              <a:ext cx="127" cy="128"/>
            </a:xfrm>
            <a:prstGeom prst="ellipse">
              <a:avLst/>
            </a:prstGeom>
            <a:solidFill>
              <a:schemeClr val="accent2"/>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21" name="Oval 24"/>
            <p:cNvSpPr>
              <a:spLocks noChangeArrowheads="1"/>
            </p:cNvSpPr>
            <p:nvPr/>
          </p:nvSpPr>
          <p:spPr bwMode="auto">
            <a:xfrm>
              <a:off x="5241" y="2421"/>
              <a:ext cx="127" cy="128"/>
            </a:xfrm>
            <a:prstGeom prst="ellipse">
              <a:avLst/>
            </a:prstGeom>
            <a:solidFill>
              <a:schemeClr val="accent1"/>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22" name="Oval 25"/>
            <p:cNvSpPr>
              <a:spLocks noChangeArrowheads="1"/>
            </p:cNvSpPr>
            <p:nvPr/>
          </p:nvSpPr>
          <p:spPr bwMode="auto">
            <a:xfrm>
              <a:off x="4704" y="2600"/>
              <a:ext cx="127" cy="128"/>
            </a:xfrm>
            <a:prstGeom prst="ellipse">
              <a:avLst/>
            </a:prstGeom>
            <a:solidFill>
              <a:schemeClr val="accent2"/>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23" name="Oval 26"/>
            <p:cNvSpPr>
              <a:spLocks noChangeArrowheads="1"/>
            </p:cNvSpPr>
            <p:nvPr/>
          </p:nvSpPr>
          <p:spPr bwMode="auto">
            <a:xfrm>
              <a:off x="4883" y="2600"/>
              <a:ext cx="127" cy="128"/>
            </a:xfrm>
            <a:prstGeom prst="ellipse">
              <a:avLst/>
            </a:prstGeom>
            <a:solidFill>
              <a:schemeClr val="accent2"/>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24" name="Oval 27"/>
            <p:cNvSpPr>
              <a:spLocks noChangeArrowheads="1"/>
            </p:cNvSpPr>
            <p:nvPr/>
          </p:nvSpPr>
          <p:spPr bwMode="auto">
            <a:xfrm>
              <a:off x="5062" y="2600"/>
              <a:ext cx="127" cy="128"/>
            </a:xfrm>
            <a:prstGeom prst="ellipse">
              <a:avLst/>
            </a:prstGeom>
            <a:solidFill>
              <a:schemeClr val="accent1"/>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25" name="Oval 28"/>
            <p:cNvSpPr>
              <a:spLocks noChangeArrowheads="1"/>
            </p:cNvSpPr>
            <p:nvPr/>
          </p:nvSpPr>
          <p:spPr bwMode="auto">
            <a:xfrm>
              <a:off x="5241" y="2600"/>
              <a:ext cx="127" cy="128"/>
            </a:xfrm>
            <a:prstGeom prst="ellipse">
              <a:avLst/>
            </a:prstGeom>
            <a:solidFill>
              <a:schemeClr val="accent1"/>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26" name="Oval 29"/>
            <p:cNvSpPr>
              <a:spLocks noChangeArrowheads="1"/>
            </p:cNvSpPr>
            <p:nvPr/>
          </p:nvSpPr>
          <p:spPr bwMode="auto">
            <a:xfrm>
              <a:off x="5420" y="2600"/>
              <a:ext cx="127" cy="128"/>
            </a:xfrm>
            <a:prstGeom prst="ellipse">
              <a:avLst/>
            </a:prstGeom>
            <a:solidFill>
              <a:schemeClr val="folHlink"/>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27" name="Oval 30"/>
            <p:cNvSpPr>
              <a:spLocks noChangeArrowheads="1"/>
            </p:cNvSpPr>
            <p:nvPr/>
          </p:nvSpPr>
          <p:spPr bwMode="auto">
            <a:xfrm>
              <a:off x="4704" y="2779"/>
              <a:ext cx="127" cy="127"/>
            </a:xfrm>
            <a:prstGeom prst="ellipse">
              <a:avLst/>
            </a:prstGeom>
            <a:solidFill>
              <a:schemeClr val="accent2"/>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28" name="Oval 31"/>
            <p:cNvSpPr>
              <a:spLocks noChangeArrowheads="1"/>
            </p:cNvSpPr>
            <p:nvPr/>
          </p:nvSpPr>
          <p:spPr bwMode="auto">
            <a:xfrm>
              <a:off x="4883" y="2779"/>
              <a:ext cx="127" cy="127"/>
            </a:xfrm>
            <a:prstGeom prst="ellipse">
              <a:avLst/>
            </a:prstGeom>
            <a:solidFill>
              <a:schemeClr val="accent1"/>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29" name="Oval 32"/>
            <p:cNvSpPr>
              <a:spLocks noChangeArrowheads="1"/>
            </p:cNvSpPr>
            <p:nvPr/>
          </p:nvSpPr>
          <p:spPr bwMode="auto">
            <a:xfrm>
              <a:off x="5062" y="2779"/>
              <a:ext cx="127" cy="127"/>
            </a:xfrm>
            <a:prstGeom prst="ellipse">
              <a:avLst/>
            </a:prstGeom>
            <a:solidFill>
              <a:schemeClr val="accent1"/>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30" name="Oval 33"/>
            <p:cNvSpPr>
              <a:spLocks noChangeArrowheads="1"/>
            </p:cNvSpPr>
            <p:nvPr/>
          </p:nvSpPr>
          <p:spPr bwMode="auto">
            <a:xfrm>
              <a:off x="5241" y="2779"/>
              <a:ext cx="127" cy="127"/>
            </a:xfrm>
            <a:prstGeom prst="ellipse">
              <a:avLst/>
            </a:prstGeom>
            <a:solidFill>
              <a:schemeClr val="folHlink"/>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31" name="Oval 34"/>
            <p:cNvSpPr>
              <a:spLocks noChangeArrowheads="1"/>
            </p:cNvSpPr>
            <p:nvPr/>
          </p:nvSpPr>
          <p:spPr bwMode="auto">
            <a:xfrm>
              <a:off x="4704" y="2958"/>
              <a:ext cx="127" cy="127"/>
            </a:xfrm>
            <a:prstGeom prst="ellipse">
              <a:avLst/>
            </a:prstGeom>
            <a:solidFill>
              <a:schemeClr val="accent1"/>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32" name="Oval 35"/>
            <p:cNvSpPr>
              <a:spLocks noChangeArrowheads="1"/>
            </p:cNvSpPr>
            <p:nvPr/>
          </p:nvSpPr>
          <p:spPr bwMode="auto">
            <a:xfrm>
              <a:off x="4883" y="2958"/>
              <a:ext cx="127" cy="127"/>
            </a:xfrm>
            <a:prstGeom prst="ellipse">
              <a:avLst/>
            </a:prstGeom>
            <a:solidFill>
              <a:schemeClr val="accent1"/>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33" name="Oval 36"/>
            <p:cNvSpPr>
              <a:spLocks noChangeArrowheads="1"/>
            </p:cNvSpPr>
            <p:nvPr/>
          </p:nvSpPr>
          <p:spPr bwMode="auto">
            <a:xfrm>
              <a:off x="5062" y="2958"/>
              <a:ext cx="127" cy="127"/>
            </a:xfrm>
            <a:prstGeom prst="ellipse">
              <a:avLst/>
            </a:prstGeom>
            <a:solidFill>
              <a:schemeClr val="folHlink"/>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34" name="Oval 37"/>
            <p:cNvSpPr>
              <a:spLocks noChangeArrowheads="1"/>
            </p:cNvSpPr>
            <p:nvPr/>
          </p:nvSpPr>
          <p:spPr bwMode="auto">
            <a:xfrm>
              <a:off x="5241" y="2958"/>
              <a:ext cx="127" cy="127"/>
            </a:xfrm>
            <a:prstGeom prst="ellipse">
              <a:avLst/>
            </a:prstGeom>
            <a:solidFill>
              <a:schemeClr val="folHlink"/>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35" name="Oval 38"/>
            <p:cNvSpPr>
              <a:spLocks noChangeArrowheads="1"/>
            </p:cNvSpPr>
            <p:nvPr/>
          </p:nvSpPr>
          <p:spPr bwMode="auto">
            <a:xfrm>
              <a:off x="4883" y="3137"/>
              <a:ext cx="127" cy="127"/>
            </a:xfrm>
            <a:prstGeom prst="ellipse">
              <a:avLst/>
            </a:prstGeom>
            <a:solidFill>
              <a:schemeClr val="folHlink"/>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36" name="Oval 39"/>
            <p:cNvSpPr>
              <a:spLocks noChangeArrowheads="1"/>
            </p:cNvSpPr>
            <p:nvPr/>
          </p:nvSpPr>
          <p:spPr bwMode="auto">
            <a:xfrm>
              <a:off x="5241" y="3137"/>
              <a:ext cx="127" cy="127"/>
            </a:xfrm>
            <a:prstGeom prst="ellipse">
              <a:avLst/>
            </a:prstGeom>
            <a:solidFill>
              <a:schemeClr val="folHlink"/>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grpSp>
      <p:sp>
        <p:nvSpPr>
          <p:cNvPr id="37" name="Line 40"/>
          <p:cNvSpPr>
            <a:spLocks noChangeShapeType="1"/>
          </p:cNvSpPr>
          <p:nvPr/>
        </p:nvSpPr>
        <p:spPr bwMode="auto">
          <a:xfrm>
            <a:off x="304800" y="2819400"/>
            <a:ext cx="8229600"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64515" name="Rectangle 3"/>
          <p:cNvSpPr>
            <a:spLocks noGrp="1" noChangeArrowheads="1"/>
          </p:cNvSpPr>
          <p:nvPr>
            <p:ph type="ctrTitle"/>
          </p:nvPr>
        </p:nvSpPr>
        <p:spPr>
          <a:xfrm>
            <a:off x="315913" y="466725"/>
            <a:ext cx="6781800" cy="2133600"/>
          </a:xfrm>
        </p:spPr>
        <p:txBody>
          <a:bodyPr/>
          <a:lstStyle>
            <a:lvl1pPr algn="r">
              <a:defRPr sz="4800"/>
            </a:lvl1pPr>
          </a:lstStyle>
          <a:p>
            <a:r>
              <a:rPr lang="fr-FR" altLang="en-US"/>
              <a:t>Click to edit Master title style</a:t>
            </a:r>
          </a:p>
        </p:txBody>
      </p:sp>
      <p:sp>
        <p:nvSpPr>
          <p:cNvPr id="64516" name="Rectangle 4"/>
          <p:cNvSpPr>
            <a:spLocks noGrp="1" noChangeArrowheads="1"/>
          </p:cNvSpPr>
          <p:nvPr>
            <p:ph type="subTitle" idx="1"/>
          </p:nvPr>
        </p:nvSpPr>
        <p:spPr>
          <a:xfrm>
            <a:off x="849313" y="3049588"/>
            <a:ext cx="6248400" cy="2362200"/>
          </a:xfrm>
        </p:spPr>
        <p:txBody>
          <a:bodyPr/>
          <a:lstStyle>
            <a:lvl1pPr marL="0" indent="0" algn="r">
              <a:buFont typeface="Wingdings" pitchFamily="2" charset="2"/>
              <a:buNone/>
              <a:defRPr sz="3200"/>
            </a:lvl1pPr>
          </a:lstStyle>
          <a:p>
            <a:r>
              <a:rPr lang="fr-FR" altLang="en-US"/>
              <a:t>Click to edit Master subtitle style</a:t>
            </a:r>
          </a:p>
        </p:txBody>
      </p:sp>
      <p:sp>
        <p:nvSpPr>
          <p:cNvPr id="38" name="Rectangle 5"/>
          <p:cNvSpPr>
            <a:spLocks noGrp="1" noChangeArrowheads="1"/>
          </p:cNvSpPr>
          <p:nvPr>
            <p:ph type="dt" sz="half" idx="10"/>
          </p:nvPr>
        </p:nvSpPr>
        <p:spPr/>
        <p:txBody>
          <a:bodyPr/>
          <a:lstStyle>
            <a:lvl1pPr>
              <a:defRPr/>
            </a:lvl1pPr>
          </a:lstStyle>
          <a:p>
            <a:pPr>
              <a:defRPr/>
            </a:pPr>
            <a:endParaRPr lang="fr-FR" altLang="en-US"/>
          </a:p>
        </p:txBody>
      </p:sp>
      <p:sp>
        <p:nvSpPr>
          <p:cNvPr id="39" name="Rectangle 6"/>
          <p:cNvSpPr>
            <a:spLocks noGrp="1" noChangeArrowheads="1"/>
          </p:cNvSpPr>
          <p:nvPr>
            <p:ph type="ftr" sz="quarter" idx="11"/>
          </p:nvPr>
        </p:nvSpPr>
        <p:spPr/>
        <p:txBody>
          <a:bodyPr/>
          <a:lstStyle>
            <a:lvl1pPr>
              <a:defRPr/>
            </a:lvl1pPr>
          </a:lstStyle>
          <a:p>
            <a:pPr>
              <a:defRPr/>
            </a:pPr>
            <a:endParaRPr lang="fr-FR" altLang="en-US"/>
          </a:p>
        </p:txBody>
      </p:sp>
      <p:sp>
        <p:nvSpPr>
          <p:cNvPr id="40" name="Rectangle 7"/>
          <p:cNvSpPr>
            <a:spLocks noGrp="1" noChangeArrowheads="1"/>
          </p:cNvSpPr>
          <p:nvPr>
            <p:ph type="sldNum" sz="quarter" idx="12"/>
          </p:nvPr>
        </p:nvSpPr>
        <p:spPr/>
        <p:txBody>
          <a:bodyPr/>
          <a:lstStyle>
            <a:lvl1pPr>
              <a:defRPr smtClean="0"/>
            </a:lvl1pPr>
          </a:lstStyle>
          <a:p>
            <a:pPr>
              <a:defRPr/>
            </a:pPr>
            <a:fld id="{47E084BC-66BC-423D-88B9-66B7BF1B7CB3}" type="slidenum">
              <a:rPr lang="fr-FR" altLang="en-US"/>
              <a:pPr>
                <a:defRPr/>
              </a:pPr>
              <a:t>‹N°›</a:t>
            </a:fld>
            <a:endParaRPr lang="fr-FR" altLang="en-US"/>
          </a:p>
        </p:txBody>
      </p:sp>
    </p:spTree>
    <p:extLst>
      <p:ext uri="{BB962C8B-B14F-4D97-AF65-F5344CB8AC3E}">
        <p14:creationId xmlns:p14="http://schemas.microsoft.com/office/powerpoint/2010/main" val="22205884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5"/>
          <p:cNvSpPr>
            <a:spLocks noGrp="1" noChangeArrowheads="1"/>
          </p:cNvSpPr>
          <p:nvPr>
            <p:ph type="dt" sz="half" idx="10"/>
          </p:nvPr>
        </p:nvSpPr>
        <p:spPr>
          <a:ln/>
        </p:spPr>
        <p:txBody>
          <a:bodyPr/>
          <a:lstStyle>
            <a:lvl1pPr>
              <a:defRPr/>
            </a:lvl1pPr>
          </a:lstStyle>
          <a:p>
            <a:pPr>
              <a:defRPr/>
            </a:pPr>
            <a:endParaRPr lang="fr-FR" alt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fr-FR" altLang="en-US"/>
          </a:p>
        </p:txBody>
      </p:sp>
      <p:sp>
        <p:nvSpPr>
          <p:cNvPr id="6" name="Rectangle 7"/>
          <p:cNvSpPr>
            <a:spLocks noGrp="1" noChangeArrowheads="1"/>
          </p:cNvSpPr>
          <p:nvPr>
            <p:ph type="sldNum" sz="quarter" idx="12"/>
          </p:nvPr>
        </p:nvSpPr>
        <p:spPr>
          <a:ln/>
        </p:spPr>
        <p:txBody>
          <a:bodyPr/>
          <a:lstStyle>
            <a:lvl1pPr>
              <a:defRPr/>
            </a:lvl1pPr>
          </a:lstStyle>
          <a:p>
            <a:pPr>
              <a:defRPr/>
            </a:pPr>
            <a:fld id="{56E7144E-B2DC-4B44-A6EA-68C4BA37F87E}" type="slidenum">
              <a:rPr lang="fr-FR" altLang="en-US"/>
              <a:pPr>
                <a:defRPr/>
              </a:pPr>
              <a:t>‹N°›</a:t>
            </a:fld>
            <a:endParaRPr lang="fr-FR" altLang="en-US"/>
          </a:p>
        </p:txBody>
      </p:sp>
    </p:spTree>
    <p:extLst>
      <p:ext uri="{BB962C8B-B14F-4D97-AF65-F5344CB8AC3E}">
        <p14:creationId xmlns:p14="http://schemas.microsoft.com/office/powerpoint/2010/main" val="30370791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122238"/>
            <a:ext cx="2057400" cy="6008687"/>
          </a:xfrm>
        </p:spPr>
        <p:txBody>
          <a:bodyPr vert="eaVert"/>
          <a:lstStyle/>
          <a:p>
            <a:r>
              <a:rPr lang="fr-FR"/>
              <a:t>Cliquez pour modifier le style du titre</a:t>
            </a:r>
          </a:p>
        </p:txBody>
      </p:sp>
      <p:sp>
        <p:nvSpPr>
          <p:cNvPr id="3" name="Espace réservé du texte vertical 2"/>
          <p:cNvSpPr>
            <a:spLocks noGrp="1"/>
          </p:cNvSpPr>
          <p:nvPr>
            <p:ph type="body" orient="vert" idx="1"/>
          </p:nvPr>
        </p:nvSpPr>
        <p:spPr>
          <a:xfrm>
            <a:off x="457200" y="122238"/>
            <a:ext cx="6019800" cy="6008687"/>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5"/>
          <p:cNvSpPr>
            <a:spLocks noGrp="1" noChangeArrowheads="1"/>
          </p:cNvSpPr>
          <p:nvPr>
            <p:ph type="dt" sz="half" idx="10"/>
          </p:nvPr>
        </p:nvSpPr>
        <p:spPr>
          <a:ln/>
        </p:spPr>
        <p:txBody>
          <a:bodyPr/>
          <a:lstStyle>
            <a:lvl1pPr>
              <a:defRPr/>
            </a:lvl1pPr>
          </a:lstStyle>
          <a:p>
            <a:pPr>
              <a:defRPr/>
            </a:pPr>
            <a:endParaRPr lang="fr-FR" alt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fr-FR" altLang="en-US"/>
          </a:p>
        </p:txBody>
      </p:sp>
      <p:sp>
        <p:nvSpPr>
          <p:cNvPr id="6" name="Rectangle 7"/>
          <p:cNvSpPr>
            <a:spLocks noGrp="1" noChangeArrowheads="1"/>
          </p:cNvSpPr>
          <p:nvPr>
            <p:ph type="sldNum" sz="quarter" idx="12"/>
          </p:nvPr>
        </p:nvSpPr>
        <p:spPr>
          <a:ln/>
        </p:spPr>
        <p:txBody>
          <a:bodyPr/>
          <a:lstStyle>
            <a:lvl1pPr>
              <a:defRPr/>
            </a:lvl1pPr>
          </a:lstStyle>
          <a:p>
            <a:pPr>
              <a:defRPr/>
            </a:pPr>
            <a:fld id="{192992BD-C12C-41F7-88DB-3D359E0ADCE6}" type="slidenum">
              <a:rPr lang="fr-FR" altLang="en-US"/>
              <a:pPr>
                <a:defRPr/>
              </a:pPr>
              <a:t>‹N°›</a:t>
            </a:fld>
            <a:endParaRPr lang="fr-FR" altLang="en-US"/>
          </a:p>
        </p:txBody>
      </p:sp>
    </p:spTree>
    <p:extLst>
      <p:ext uri="{BB962C8B-B14F-4D97-AF65-F5344CB8AC3E}">
        <p14:creationId xmlns:p14="http://schemas.microsoft.com/office/powerpoint/2010/main" val="3310941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5"/>
          <p:cNvSpPr>
            <a:spLocks noGrp="1" noChangeArrowheads="1"/>
          </p:cNvSpPr>
          <p:nvPr>
            <p:ph type="dt" sz="half" idx="10"/>
          </p:nvPr>
        </p:nvSpPr>
        <p:spPr>
          <a:ln/>
        </p:spPr>
        <p:txBody>
          <a:bodyPr/>
          <a:lstStyle>
            <a:lvl1pPr>
              <a:defRPr/>
            </a:lvl1pPr>
          </a:lstStyle>
          <a:p>
            <a:pPr>
              <a:defRPr/>
            </a:pPr>
            <a:endParaRPr lang="fr-FR" alt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fr-FR" altLang="en-US"/>
          </a:p>
        </p:txBody>
      </p:sp>
      <p:sp>
        <p:nvSpPr>
          <p:cNvPr id="6" name="Rectangle 7"/>
          <p:cNvSpPr>
            <a:spLocks noGrp="1" noChangeArrowheads="1"/>
          </p:cNvSpPr>
          <p:nvPr>
            <p:ph type="sldNum" sz="quarter" idx="12"/>
          </p:nvPr>
        </p:nvSpPr>
        <p:spPr>
          <a:ln/>
        </p:spPr>
        <p:txBody>
          <a:bodyPr/>
          <a:lstStyle>
            <a:lvl1pPr>
              <a:defRPr/>
            </a:lvl1pPr>
          </a:lstStyle>
          <a:p>
            <a:pPr>
              <a:defRPr/>
            </a:pPr>
            <a:fld id="{E881EED3-D8D3-4C02-BBF5-ED3EA00586F5}" type="slidenum">
              <a:rPr lang="fr-FR" altLang="en-US"/>
              <a:pPr>
                <a:defRPr/>
              </a:pPr>
              <a:t>‹N°›</a:t>
            </a:fld>
            <a:endParaRPr lang="fr-FR" altLang="en-US"/>
          </a:p>
        </p:txBody>
      </p:sp>
    </p:spTree>
    <p:extLst>
      <p:ext uri="{BB962C8B-B14F-4D97-AF65-F5344CB8AC3E}">
        <p14:creationId xmlns:p14="http://schemas.microsoft.com/office/powerpoint/2010/main" val="693565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Cliquez pour modifier le style du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a:t>Cliquez pour modifier les styles du texte du masque</a:t>
            </a:r>
          </a:p>
        </p:txBody>
      </p:sp>
      <p:sp>
        <p:nvSpPr>
          <p:cNvPr id="4" name="Rectangle 5"/>
          <p:cNvSpPr>
            <a:spLocks noGrp="1" noChangeArrowheads="1"/>
          </p:cNvSpPr>
          <p:nvPr>
            <p:ph type="dt" sz="half" idx="10"/>
          </p:nvPr>
        </p:nvSpPr>
        <p:spPr>
          <a:ln/>
        </p:spPr>
        <p:txBody>
          <a:bodyPr/>
          <a:lstStyle>
            <a:lvl1pPr>
              <a:defRPr/>
            </a:lvl1pPr>
          </a:lstStyle>
          <a:p>
            <a:pPr>
              <a:defRPr/>
            </a:pPr>
            <a:endParaRPr lang="fr-FR" alt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fr-FR" altLang="en-US"/>
          </a:p>
        </p:txBody>
      </p:sp>
      <p:sp>
        <p:nvSpPr>
          <p:cNvPr id="6" name="Rectangle 7"/>
          <p:cNvSpPr>
            <a:spLocks noGrp="1" noChangeArrowheads="1"/>
          </p:cNvSpPr>
          <p:nvPr>
            <p:ph type="sldNum" sz="quarter" idx="12"/>
          </p:nvPr>
        </p:nvSpPr>
        <p:spPr>
          <a:ln/>
        </p:spPr>
        <p:txBody>
          <a:bodyPr/>
          <a:lstStyle>
            <a:lvl1pPr>
              <a:defRPr/>
            </a:lvl1pPr>
          </a:lstStyle>
          <a:p>
            <a:pPr>
              <a:defRPr/>
            </a:pPr>
            <a:fld id="{72D18060-9CE0-4FDB-90C0-2D7C441F6BF3}" type="slidenum">
              <a:rPr lang="fr-FR" altLang="en-US"/>
              <a:pPr>
                <a:defRPr/>
              </a:pPr>
              <a:t>‹N°›</a:t>
            </a:fld>
            <a:endParaRPr lang="fr-FR" altLang="en-US"/>
          </a:p>
        </p:txBody>
      </p:sp>
    </p:spTree>
    <p:extLst>
      <p:ext uri="{BB962C8B-B14F-4D97-AF65-F5344CB8AC3E}">
        <p14:creationId xmlns:p14="http://schemas.microsoft.com/office/powerpoint/2010/main" val="11753369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sz="half" idx="1"/>
          </p:nvPr>
        </p:nvSpPr>
        <p:spPr>
          <a:xfrm>
            <a:off x="457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Rectangle 5"/>
          <p:cNvSpPr>
            <a:spLocks noGrp="1" noChangeArrowheads="1"/>
          </p:cNvSpPr>
          <p:nvPr>
            <p:ph type="dt" sz="half" idx="10"/>
          </p:nvPr>
        </p:nvSpPr>
        <p:spPr>
          <a:ln/>
        </p:spPr>
        <p:txBody>
          <a:bodyPr/>
          <a:lstStyle>
            <a:lvl1pPr>
              <a:defRPr/>
            </a:lvl1pPr>
          </a:lstStyle>
          <a:p>
            <a:pPr>
              <a:defRPr/>
            </a:pPr>
            <a:endParaRPr lang="fr-FR" alt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fr-FR" altLang="en-US"/>
          </a:p>
        </p:txBody>
      </p:sp>
      <p:sp>
        <p:nvSpPr>
          <p:cNvPr id="7" name="Rectangle 7"/>
          <p:cNvSpPr>
            <a:spLocks noGrp="1" noChangeArrowheads="1"/>
          </p:cNvSpPr>
          <p:nvPr>
            <p:ph type="sldNum" sz="quarter" idx="12"/>
          </p:nvPr>
        </p:nvSpPr>
        <p:spPr>
          <a:ln/>
        </p:spPr>
        <p:txBody>
          <a:bodyPr/>
          <a:lstStyle>
            <a:lvl1pPr>
              <a:defRPr/>
            </a:lvl1pPr>
          </a:lstStyle>
          <a:p>
            <a:pPr>
              <a:defRPr/>
            </a:pPr>
            <a:fld id="{5D0EFDF7-638A-4BC0-9336-00C1415FFFDC}" type="slidenum">
              <a:rPr lang="fr-FR" altLang="en-US"/>
              <a:pPr>
                <a:defRPr/>
              </a:pPr>
              <a:t>‹N°›</a:t>
            </a:fld>
            <a:endParaRPr lang="fr-FR" altLang="en-US"/>
          </a:p>
        </p:txBody>
      </p:sp>
    </p:spTree>
    <p:extLst>
      <p:ext uri="{BB962C8B-B14F-4D97-AF65-F5344CB8AC3E}">
        <p14:creationId xmlns:p14="http://schemas.microsoft.com/office/powerpoint/2010/main" val="8121116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a:t>Cliquez pour modifier le style du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Rectangle 5"/>
          <p:cNvSpPr>
            <a:spLocks noGrp="1" noChangeArrowheads="1"/>
          </p:cNvSpPr>
          <p:nvPr>
            <p:ph type="dt" sz="half" idx="10"/>
          </p:nvPr>
        </p:nvSpPr>
        <p:spPr>
          <a:ln/>
        </p:spPr>
        <p:txBody>
          <a:bodyPr/>
          <a:lstStyle>
            <a:lvl1pPr>
              <a:defRPr/>
            </a:lvl1pPr>
          </a:lstStyle>
          <a:p>
            <a:pPr>
              <a:defRPr/>
            </a:pPr>
            <a:endParaRPr lang="fr-FR" altLang="en-US"/>
          </a:p>
        </p:txBody>
      </p:sp>
      <p:sp>
        <p:nvSpPr>
          <p:cNvPr id="8" name="Rectangle 6"/>
          <p:cNvSpPr>
            <a:spLocks noGrp="1" noChangeArrowheads="1"/>
          </p:cNvSpPr>
          <p:nvPr>
            <p:ph type="ftr" sz="quarter" idx="11"/>
          </p:nvPr>
        </p:nvSpPr>
        <p:spPr>
          <a:ln/>
        </p:spPr>
        <p:txBody>
          <a:bodyPr/>
          <a:lstStyle>
            <a:lvl1pPr>
              <a:defRPr/>
            </a:lvl1pPr>
          </a:lstStyle>
          <a:p>
            <a:pPr>
              <a:defRPr/>
            </a:pPr>
            <a:endParaRPr lang="fr-FR" altLang="en-US"/>
          </a:p>
        </p:txBody>
      </p:sp>
      <p:sp>
        <p:nvSpPr>
          <p:cNvPr id="9" name="Rectangle 7"/>
          <p:cNvSpPr>
            <a:spLocks noGrp="1" noChangeArrowheads="1"/>
          </p:cNvSpPr>
          <p:nvPr>
            <p:ph type="sldNum" sz="quarter" idx="12"/>
          </p:nvPr>
        </p:nvSpPr>
        <p:spPr>
          <a:ln/>
        </p:spPr>
        <p:txBody>
          <a:bodyPr/>
          <a:lstStyle>
            <a:lvl1pPr>
              <a:defRPr/>
            </a:lvl1pPr>
          </a:lstStyle>
          <a:p>
            <a:pPr>
              <a:defRPr/>
            </a:pPr>
            <a:fld id="{7B75D3E5-5547-4D63-9935-6106785827D9}" type="slidenum">
              <a:rPr lang="fr-FR" altLang="en-US"/>
              <a:pPr>
                <a:defRPr/>
              </a:pPr>
              <a:t>‹N°›</a:t>
            </a:fld>
            <a:endParaRPr lang="fr-FR" altLang="en-US"/>
          </a:p>
        </p:txBody>
      </p:sp>
    </p:spTree>
    <p:extLst>
      <p:ext uri="{BB962C8B-B14F-4D97-AF65-F5344CB8AC3E}">
        <p14:creationId xmlns:p14="http://schemas.microsoft.com/office/powerpoint/2010/main" val="36395479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Rectangle 5"/>
          <p:cNvSpPr>
            <a:spLocks noGrp="1" noChangeArrowheads="1"/>
          </p:cNvSpPr>
          <p:nvPr>
            <p:ph type="dt" sz="half" idx="10"/>
          </p:nvPr>
        </p:nvSpPr>
        <p:spPr>
          <a:ln/>
        </p:spPr>
        <p:txBody>
          <a:bodyPr/>
          <a:lstStyle>
            <a:lvl1pPr>
              <a:defRPr/>
            </a:lvl1pPr>
          </a:lstStyle>
          <a:p>
            <a:pPr>
              <a:defRPr/>
            </a:pPr>
            <a:endParaRPr lang="fr-FR" altLang="en-US"/>
          </a:p>
        </p:txBody>
      </p:sp>
      <p:sp>
        <p:nvSpPr>
          <p:cNvPr id="4" name="Rectangle 6"/>
          <p:cNvSpPr>
            <a:spLocks noGrp="1" noChangeArrowheads="1"/>
          </p:cNvSpPr>
          <p:nvPr>
            <p:ph type="ftr" sz="quarter" idx="11"/>
          </p:nvPr>
        </p:nvSpPr>
        <p:spPr>
          <a:ln/>
        </p:spPr>
        <p:txBody>
          <a:bodyPr/>
          <a:lstStyle>
            <a:lvl1pPr>
              <a:defRPr/>
            </a:lvl1pPr>
          </a:lstStyle>
          <a:p>
            <a:pPr>
              <a:defRPr/>
            </a:pPr>
            <a:endParaRPr lang="fr-FR" altLang="en-US"/>
          </a:p>
        </p:txBody>
      </p:sp>
      <p:sp>
        <p:nvSpPr>
          <p:cNvPr id="5" name="Rectangle 7"/>
          <p:cNvSpPr>
            <a:spLocks noGrp="1" noChangeArrowheads="1"/>
          </p:cNvSpPr>
          <p:nvPr>
            <p:ph type="sldNum" sz="quarter" idx="12"/>
          </p:nvPr>
        </p:nvSpPr>
        <p:spPr>
          <a:ln/>
        </p:spPr>
        <p:txBody>
          <a:bodyPr/>
          <a:lstStyle>
            <a:lvl1pPr>
              <a:defRPr/>
            </a:lvl1pPr>
          </a:lstStyle>
          <a:p>
            <a:pPr>
              <a:defRPr/>
            </a:pPr>
            <a:fld id="{FEEFBDD3-9EB0-4FC6-A31B-2D0AB6A95001}" type="slidenum">
              <a:rPr lang="fr-FR" altLang="en-US"/>
              <a:pPr>
                <a:defRPr/>
              </a:pPr>
              <a:t>‹N°›</a:t>
            </a:fld>
            <a:endParaRPr lang="fr-FR" altLang="en-US"/>
          </a:p>
        </p:txBody>
      </p:sp>
    </p:spTree>
    <p:extLst>
      <p:ext uri="{BB962C8B-B14F-4D97-AF65-F5344CB8AC3E}">
        <p14:creationId xmlns:p14="http://schemas.microsoft.com/office/powerpoint/2010/main" val="680010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endParaRPr lang="fr-FR" altLang="en-US"/>
          </a:p>
        </p:txBody>
      </p:sp>
      <p:sp>
        <p:nvSpPr>
          <p:cNvPr id="3" name="Rectangle 6"/>
          <p:cNvSpPr>
            <a:spLocks noGrp="1" noChangeArrowheads="1"/>
          </p:cNvSpPr>
          <p:nvPr>
            <p:ph type="ftr" sz="quarter" idx="11"/>
          </p:nvPr>
        </p:nvSpPr>
        <p:spPr>
          <a:ln/>
        </p:spPr>
        <p:txBody>
          <a:bodyPr/>
          <a:lstStyle>
            <a:lvl1pPr>
              <a:defRPr/>
            </a:lvl1pPr>
          </a:lstStyle>
          <a:p>
            <a:pPr>
              <a:defRPr/>
            </a:pPr>
            <a:endParaRPr lang="fr-FR" altLang="en-US"/>
          </a:p>
        </p:txBody>
      </p:sp>
      <p:sp>
        <p:nvSpPr>
          <p:cNvPr id="4" name="Rectangle 7"/>
          <p:cNvSpPr>
            <a:spLocks noGrp="1" noChangeArrowheads="1"/>
          </p:cNvSpPr>
          <p:nvPr>
            <p:ph type="sldNum" sz="quarter" idx="12"/>
          </p:nvPr>
        </p:nvSpPr>
        <p:spPr>
          <a:ln/>
        </p:spPr>
        <p:txBody>
          <a:bodyPr/>
          <a:lstStyle>
            <a:lvl1pPr>
              <a:defRPr/>
            </a:lvl1pPr>
          </a:lstStyle>
          <a:p>
            <a:pPr>
              <a:defRPr/>
            </a:pPr>
            <a:fld id="{20C58E96-C91D-47F6-8A5B-E79C15585AD0}" type="slidenum">
              <a:rPr lang="fr-FR" altLang="en-US"/>
              <a:pPr>
                <a:defRPr/>
              </a:pPr>
              <a:t>‹N°›</a:t>
            </a:fld>
            <a:endParaRPr lang="fr-FR" altLang="en-US"/>
          </a:p>
        </p:txBody>
      </p:sp>
    </p:spTree>
    <p:extLst>
      <p:ext uri="{BB962C8B-B14F-4D97-AF65-F5344CB8AC3E}">
        <p14:creationId xmlns:p14="http://schemas.microsoft.com/office/powerpoint/2010/main" val="1720405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lstStyle>
            <a:lvl1pPr algn="l">
              <a:defRPr sz="2000" b="1"/>
            </a:lvl1pPr>
          </a:lstStyle>
          <a:p>
            <a:r>
              <a:rPr lang="fr-FR"/>
              <a:t>Cliquez pour modifier le style du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Rectangle 5"/>
          <p:cNvSpPr>
            <a:spLocks noGrp="1" noChangeArrowheads="1"/>
          </p:cNvSpPr>
          <p:nvPr>
            <p:ph type="dt" sz="half" idx="10"/>
          </p:nvPr>
        </p:nvSpPr>
        <p:spPr>
          <a:ln/>
        </p:spPr>
        <p:txBody>
          <a:bodyPr/>
          <a:lstStyle>
            <a:lvl1pPr>
              <a:defRPr/>
            </a:lvl1pPr>
          </a:lstStyle>
          <a:p>
            <a:pPr>
              <a:defRPr/>
            </a:pPr>
            <a:endParaRPr lang="fr-FR" alt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fr-FR" altLang="en-US"/>
          </a:p>
        </p:txBody>
      </p:sp>
      <p:sp>
        <p:nvSpPr>
          <p:cNvPr id="7" name="Rectangle 7"/>
          <p:cNvSpPr>
            <a:spLocks noGrp="1" noChangeArrowheads="1"/>
          </p:cNvSpPr>
          <p:nvPr>
            <p:ph type="sldNum" sz="quarter" idx="12"/>
          </p:nvPr>
        </p:nvSpPr>
        <p:spPr>
          <a:ln/>
        </p:spPr>
        <p:txBody>
          <a:bodyPr/>
          <a:lstStyle>
            <a:lvl1pPr>
              <a:defRPr/>
            </a:lvl1pPr>
          </a:lstStyle>
          <a:p>
            <a:pPr>
              <a:defRPr/>
            </a:pPr>
            <a:fld id="{238DA0CC-71B3-4A11-B761-4FD13810DF59}" type="slidenum">
              <a:rPr lang="fr-FR" altLang="en-US"/>
              <a:pPr>
                <a:defRPr/>
              </a:pPr>
              <a:t>‹N°›</a:t>
            </a:fld>
            <a:endParaRPr lang="fr-FR" altLang="en-US"/>
          </a:p>
        </p:txBody>
      </p:sp>
    </p:spTree>
    <p:extLst>
      <p:ext uri="{BB962C8B-B14F-4D97-AF65-F5344CB8AC3E}">
        <p14:creationId xmlns:p14="http://schemas.microsoft.com/office/powerpoint/2010/main" val="18929138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lstStyle>
            <a:lvl1pPr algn="l">
              <a:defRPr sz="2000" b="1"/>
            </a:lvl1pPr>
          </a:lstStyle>
          <a:p>
            <a:r>
              <a:rPr lang="fr-FR"/>
              <a:t>Cliquez pour modifier le style du titre</a:t>
            </a: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dirty="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Rectangle 5"/>
          <p:cNvSpPr>
            <a:spLocks noGrp="1" noChangeArrowheads="1"/>
          </p:cNvSpPr>
          <p:nvPr>
            <p:ph type="dt" sz="half" idx="10"/>
          </p:nvPr>
        </p:nvSpPr>
        <p:spPr>
          <a:ln/>
        </p:spPr>
        <p:txBody>
          <a:bodyPr/>
          <a:lstStyle>
            <a:lvl1pPr>
              <a:defRPr/>
            </a:lvl1pPr>
          </a:lstStyle>
          <a:p>
            <a:pPr>
              <a:defRPr/>
            </a:pPr>
            <a:endParaRPr lang="fr-FR" alt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fr-FR" altLang="en-US"/>
          </a:p>
        </p:txBody>
      </p:sp>
      <p:sp>
        <p:nvSpPr>
          <p:cNvPr id="7" name="Rectangle 7"/>
          <p:cNvSpPr>
            <a:spLocks noGrp="1" noChangeArrowheads="1"/>
          </p:cNvSpPr>
          <p:nvPr>
            <p:ph type="sldNum" sz="quarter" idx="12"/>
          </p:nvPr>
        </p:nvSpPr>
        <p:spPr>
          <a:ln/>
        </p:spPr>
        <p:txBody>
          <a:bodyPr/>
          <a:lstStyle>
            <a:lvl1pPr>
              <a:defRPr/>
            </a:lvl1pPr>
          </a:lstStyle>
          <a:p>
            <a:pPr>
              <a:defRPr/>
            </a:pPr>
            <a:fld id="{DD57B1E0-71B3-47CF-8932-DCC271F677C5}" type="slidenum">
              <a:rPr lang="fr-FR" altLang="en-US"/>
              <a:pPr>
                <a:defRPr/>
              </a:pPr>
              <a:t>‹N°›</a:t>
            </a:fld>
            <a:endParaRPr lang="fr-FR" altLang="en-US"/>
          </a:p>
        </p:txBody>
      </p:sp>
    </p:spTree>
    <p:extLst>
      <p:ext uri="{BB962C8B-B14F-4D97-AF65-F5344CB8AC3E}">
        <p14:creationId xmlns:p14="http://schemas.microsoft.com/office/powerpoint/2010/main" val="42724766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Line 2"/>
          <p:cNvSpPr>
            <a:spLocks noChangeShapeType="1"/>
          </p:cNvSpPr>
          <p:nvPr/>
        </p:nvSpPr>
        <p:spPr bwMode="auto">
          <a:xfrm>
            <a:off x="7962900" y="152400"/>
            <a:ext cx="0" cy="1524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1027" name="Rectangle 3"/>
          <p:cNvSpPr>
            <a:spLocks noGrp="1" noChangeArrowheads="1"/>
          </p:cNvSpPr>
          <p:nvPr>
            <p:ph type="title"/>
          </p:nvPr>
        </p:nvSpPr>
        <p:spPr bwMode="auto">
          <a:xfrm>
            <a:off x="457200" y="122238"/>
            <a:ext cx="75438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fr-FR" altLang="en-US"/>
              <a:t>Click to edit Master title style</a:t>
            </a:r>
          </a:p>
        </p:txBody>
      </p:sp>
      <p:sp>
        <p:nvSpPr>
          <p:cNvPr id="1028" name="Rectangle 4"/>
          <p:cNvSpPr>
            <a:spLocks noGrp="1" noChangeArrowheads="1"/>
          </p:cNvSpPr>
          <p:nvPr>
            <p:ph type="body" idx="1"/>
          </p:nvPr>
        </p:nvSpPr>
        <p:spPr bwMode="auto">
          <a:xfrm>
            <a:off x="457200" y="1719263"/>
            <a:ext cx="8229600" cy="441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en-US"/>
              <a:t>Click to edit Master text styles</a:t>
            </a:r>
          </a:p>
          <a:p>
            <a:pPr lvl="1"/>
            <a:r>
              <a:rPr lang="fr-FR" altLang="en-US"/>
              <a:t>Second level</a:t>
            </a:r>
          </a:p>
          <a:p>
            <a:pPr lvl="2"/>
            <a:r>
              <a:rPr lang="fr-FR" altLang="en-US"/>
              <a:t>Third level</a:t>
            </a:r>
          </a:p>
          <a:p>
            <a:pPr lvl="3"/>
            <a:r>
              <a:rPr lang="fr-FR" altLang="en-US"/>
              <a:t>Fourth level</a:t>
            </a:r>
          </a:p>
          <a:p>
            <a:pPr lvl="4"/>
            <a:r>
              <a:rPr lang="fr-FR" altLang="en-US"/>
              <a:t>Fifth level</a:t>
            </a:r>
          </a:p>
        </p:txBody>
      </p:sp>
      <p:sp>
        <p:nvSpPr>
          <p:cNvPr id="63493" name="Rectangle 5"/>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cs typeface="+mn-cs"/>
              </a:defRPr>
            </a:lvl1pPr>
          </a:lstStyle>
          <a:p>
            <a:pPr>
              <a:defRPr/>
            </a:pPr>
            <a:endParaRPr lang="fr-FR" altLang="en-US"/>
          </a:p>
        </p:txBody>
      </p:sp>
      <p:sp>
        <p:nvSpPr>
          <p:cNvPr id="63494" name="Rectangle 6"/>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cs typeface="+mn-cs"/>
              </a:defRPr>
            </a:lvl1pPr>
          </a:lstStyle>
          <a:p>
            <a:pPr>
              <a:defRPr/>
            </a:pPr>
            <a:endParaRPr lang="fr-FR" altLang="en-US"/>
          </a:p>
        </p:txBody>
      </p:sp>
      <p:sp>
        <p:nvSpPr>
          <p:cNvPr id="63495" name="Rectangle 7"/>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smtClean="0"/>
            </a:lvl1pPr>
          </a:lstStyle>
          <a:p>
            <a:pPr>
              <a:defRPr/>
            </a:pPr>
            <a:fld id="{DFAF5C11-6241-4FE9-B985-F71B55B2E0CA}" type="slidenum">
              <a:rPr lang="fr-FR" altLang="en-US"/>
              <a:pPr>
                <a:defRPr/>
              </a:pPr>
              <a:t>‹N°›</a:t>
            </a:fld>
            <a:endParaRPr lang="fr-FR" altLang="en-US"/>
          </a:p>
        </p:txBody>
      </p:sp>
      <p:grpSp>
        <p:nvGrpSpPr>
          <p:cNvPr id="1032" name="Group 8"/>
          <p:cNvGrpSpPr>
            <a:grpSpLocks/>
          </p:cNvGrpSpPr>
          <p:nvPr/>
        </p:nvGrpSpPr>
        <p:grpSpPr bwMode="auto">
          <a:xfrm>
            <a:off x="8153400" y="152400"/>
            <a:ext cx="792163" cy="1295400"/>
            <a:chOff x="5136" y="960"/>
            <a:chExt cx="528" cy="864"/>
          </a:xfrm>
        </p:grpSpPr>
        <p:sp>
          <p:nvSpPr>
            <p:cNvPr id="1033" name="Oval 9"/>
            <p:cNvSpPr>
              <a:spLocks noChangeArrowheads="1"/>
            </p:cNvSpPr>
            <p:nvPr/>
          </p:nvSpPr>
          <p:spPr bwMode="auto">
            <a:xfrm>
              <a:off x="5136" y="960"/>
              <a:ext cx="80" cy="80"/>
            </a:xfrm>
            <a:prstGeom prst="ellipse">
              <a:avLst/>
            </a:prstGeom>
            <a:solidFill>
              <a:schemeClr val="tx2"/>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1034" name="Oval 10"/>
            <p:cNvSpPr>
              <a:spLocks noChangeArrowheads="1"/>
            </p:cNvSpPr>
            <p:nvPr/>
          </p:nvSpPr>
          <p:spPr bwMode="auto">
            <a:xfrm>
              <a:off x="5248" y="960"/>
              <a:ext cx="79" cy="80"/>
            </a:xfrm>
            <a:prstGeom prst="ellipse">
              <a:avLst/>
            </a:prstGeom>
            <a:solidFill>
              <a:schemeClr val="tx2"/>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1035" name="Oval 11"/>
            <p:cNvSpPr>
              <a:spLocks noChangeArrowheads="1"/>
            </p:cNvSpPr>
            <p:nvPr/>
          </p:nvSpPr>
          <p:spPr bwMode="auto">
            <a:xfrm>
              <a:off x="5360" y="960"/>
              <a:ext cx="76" cy="80"/>
            </a:xfrm>
            <a:prstGeom prst="ellipse">
              <a:avLst/>
            </a:prstGeom>
            <a:solidFill>
              <a:schemeClr val="tx2"/>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1036" name="Oval 12"/>
            <p:cNvSpPr>
              <a:spLocks noChangeArrowheads="1"/>
            </p:cNvSpPr>
            <p:nvPr/>
          </p:nvSpPr>
          <p:spPr bwMode="auto">
            <a:xfrm>
              <a:off x="5136" y="1072"/>
              <a:ext cx="80" cy="77"/>
            </a:xfrm>
            <a:prstGeom prst="ellipse">
              <a:avLst/>
            </a:prstGeom>
            <a:solidFill>
              <a:schemeClr val="tx2"/>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1037" name="Oval 13"/>
            <p:cNvSpPr>
              <a:spLocks noChangeArrowheads="1"/>
            </p:cNvSpPr>
            <p:nvPr/>
          </p:nvSpPr>
          <p:spPr bwMode="auto">
            <a:xfrm>
              <a:off x="5248" y="1072"/>
              <a:ext cx="79" cy="77"/>
            </a:xfrm>
            <a:prstGeom prst="ellipse">
              <a:avLst/>
            </a:prstGeom>
            <a:solidFill>
              <a:schemeClr val="tx2"/>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1038" name="Oval 14"/>
            <p:cNvSpPr>
              <a:spLocks noChangeArrowheads="1"/>
            </p:cNvSpPr>
            <p:nvPr/>
          </p:nvSpPr>
          <p:spPr bwMode="auto">
            <a:xfrm>
              <a:off x="5360" y="1072"/>
              <a:ext cx="76" cy="77"/>
            </a:xfrm>
            <a:prstGeom prst="ellipse">
              <a:avLst/>
            </a:prstGeom>
            <a:solidFill>
              <a:schemeClr val="tx2"/>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1039" name="Oval 15"/>
            <p:cNvSpPr>
              <a:spLocks noChangeArrowheads="1"/>
            </p:cNvSpPr>
            <p:nvPr/>
          </p:nvSpPr>
          <p:spPr bwMode="auto">
            <a:xfrm>
              <a:off x="5472" y="1072"/>
              <a:ext cx="73" cy="77"/>
            </a:xfrm>
            <a:prstGeom prst="ellipse">
              <a:avLst/>
            </a:prstGeom>
            <a:solidFill>
              <a:schemeClr val="accent2"/>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1040" name="Oval 16"/>
            <p:cNvSpPr>
              <a:spLocks noChangeArrowheads="1"/>
            </p:cNvSpPr>
            <p:nvPr/>
          </p:nvSpPr>
          <p:spPr bwMode="auto">
            <a:xfrm>
              <a:off x="5136" y="1184"/>
              <a:ext cx="80" cy="73"/>
            </a:xfrm>
            <a:prstGeom prst="ellipse">
              <a:avLst/>
            </a:prstGeom>
            <a:solidFill>
              <a:schemeClr val="tx2"/>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1041" name="Oval 17"/>
            <p:cNvSpPr>
              <a:spLocks noChangeArrowheads="1"/>
            </p:cNvSpPr>
            <p:nvPr/>
          </p:nvSpPr>
          <p:spPr bwMode="auto">
            <a:xfrm>
              <a:off x="5248" y="1184"/>
              <a:ext cx="79" cy="73"/>
            </a:xfrm>
            <a:prstGeom prst="ellipse">
              <a:avLst/>
            </a:prstGeom>
            <a:solidFill>
              <a:schemeClr val="tx2"/>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1042" name="Oval 18"/>
            <p:cNvSpPr>
              <a:spLocks noChangeArrowheads="1"/>
            </p:cNvSpPr>
            <p:nvPr/>
          </p:nvSpPr>
          <p:spPr bwMode="auto">
            <a:xfrm>
              <a:off x="5360" y="1184"/>
              <a:ext cx="76" cy="73"/>
            </a:xfrm>
            <a:prstGeom prst="ellipse">
              <a:avLst/>
            </a:prstGeom>
            <a:solidFill>
              <a:schemeClr val="accent2"/>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1043" name="Oval 19"/>
            <p:cNvSpPr>
              <a:spLocks noChangeArrowheads="1"/>
            </p:cNvSpPr>
            <p:nvPr/>
          </p:nvSpPr>
          <p:spPr bwMode="auto">
            <a:xfrm>
              <a:off x="5472" y="1184"/>
              <a:ext cx="73" cy="73"/>
            </a:xfrm>
            <a:prstGeom prst="ellipse">
              <a:avLst/>
            </a:prstGeom>
            <a:solidFill>
              <a:schemeClr val="accent2"/>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1044" name="Oval 20"/>
            <p:cNvSpPr>
              <a:spLocks noChangeArrowheads="1"/>
            </p:cNvSpPr>
            <p:nvPr/>
          </p:nvSpPr>
          <p:spPr bwMode="auto">
            <a:xfrm>
              <a:off x="5584" y="1184"/>
              <a:ext cx="80" cy="73"/>
            </a:xfrm>
            <a:prstGeom prst="ellipse">
              <a:avLst/>
            </a:prstGeom>
            <a:solidFill>
              <a:schemeClr val="accent1"/>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1045" name="Oval 21"/>
            <p:cNvSpPr>
              <a:spLocks noChangeArrowheads="1"/>
            </p:cNvSpPr>
            <p:nvPr/>
          </p:nvSpPr>
          <p:spPr bwMode="auto">
            <a:xfrm>
              <a:off x="5136" y="1296"/>
              <a:ext cx="80" cy="80"/>
            </a:xfrm>
            <a:prstGeom prst="ellipse">
              <a:avLst/>
            </a:prstGeom>
            <a:solidFill>
              <a:schemeClr val="tx2"/>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1046" name="Oval 22"/>
            <p:cNvSpPr>
              <a:spLocks noChangeArrowheads="1"/>
            </p:cNvSpPr>
            <p:nvPr/>
          </p:nvSpPr>
          <p:spPr bwMode="auto">
            <a:xfrm>
              <a:off x="5248" y="1296"/>
              <a:ext cx="79" cy="80"/>
            </a:xfrm>
            <a:prstGeom prst="ellipse">
              <a:avLst/>
            </a:prstGeom>
            <a:solidFill>
              <a:schemeClr val="accent2"/>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1047" name="Oval 23"/>
            <p:cNvSpPr>
              <a:spLocks noChangeArrowheads="1"/>
            </p:cNvSpPr>
            <p:nvPr/>
          </p:nvSpPr>
          <p:spPr bwMode="auto">
            <a:xfrm>
              <a:off x="5360" y="1296"/>
              <a:ext cx="76" cy="80"/>
            </a:xfrm>
            <a:prstGeom prst="ellipse">
              <a:avLst/>
            </a:prstGeom>
            <a:solidFill>
              <a:schemeClr val="accent2"/>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1048" name="Oval 24"/>
            <p:cNvSpPr>
              <a:spLocks noChangeArrowheads="1"/>
            </p:cNvSpPr>
            <p:nvPr/>
          </p:nvSpPr>
          <p:spPr bwMode="auto">
            <a:xfrm>
              <a:off x="5472" y="1296"/>
              <a:ext cx="73" cy="80"/>
            </a:xfrm>
            <a:prstGeom prst="ellipse">
              <a:avLst/>
            </a:prstGeom>
            <a:solidFill>
              <a:schemeClr val="accent1"/>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1049" name="Oval 25"/>
            <p:cNvSpPr>
              <a:spLocks noChangeArrowheads="1"/>
            </p:cNvSpPr>
            <p:nvPr/>
          </p:nvSpPr>
          <p:spPr bwMode="auto">
            <a:xfrm>
              <a:off x="5136" y="1408"/>
              <a:ext cx="80" cy="80"/>
            </a:xfrm>
            <a:prstGeom prst="ellipse">
              <a:avLst/>
            </a:prstGeom>
            <a:solidFill>
              <a:schemeClr val="accent2"/>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1050" name="Oval 26"/>
            <p:cNvSpPr>
              <a:spLocks noChangeArrowheads="1"/>
            </p:cNvSpPr>
            <p:nvPr/>
          </p:nvSpPr>
          <p:spPr bwMode="auto">
            <a:xfrm>
              <a:off x="5248" y="1408"/>
              <a:ext cx="79" cy="80"/>
            </a:xfrm>
            <a:prstGeom prst="ellipse">
              <a:avLst/>
            </a:prstGeom>
            <a:solidFill>
              <a:schemeClr val="accent2"/>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1051" name="Oval 27"/>
            <p:cNvSpPr>
              <a:spLocks noChangeArrowheads="1"/>
            </p:cNvSpPr>
            <p:nvPr/>
          </p:nvSpPr>
          <p:spPr bwMode="auto">
            <a:xfrm>
              <a:off x="5360" y="1408"/>
              <a:ext cx="76" cy="80"/>
            </a:xfrm>
            <a:prstGeom prst="ellipse">
              <a:avLst/>
            </a:prstGeom>
            <a:solidFill>
              <a:schemeClr val="accent1"/>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1052" name="Oval 28"/>
            <p:cNvSpPr>
              <a:spLocks noChangeArrowheads="1"/>
            </p:cNvSpPr>
            <p:nvPr/>
          </p:nvSpPr>
          <p:spPr bwMode="auto">
            <a:xfrm>
              <a:off x="5472" y="1408"/>
              <a:ext cx="73" cy="80"/>
            </a:xfrm>
            <a:prstGeom prst="ellipse">
              <a:avLst/>
            </a:prstGeom>
            <a:solidFill>
              <a:schemeClr val="accent1"/>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1053" name="Oval 29"/>
            <p:cNvSpPr>
              <a:spLocks noChangeArrowheads="1"/>
            </p:cNvSpPr>
            <p:nvPr/>
          </p:nvSpPr>
          <p:spPr bwMode="auto">
            <a:xfrm>
              <a:off x="5584" y="1408"/>
              <a:ext cx="80" cy="80"/>
            </a:xfrm>
            <a:prstGeom prst="ellipse">
              <a:avLst/>
            </a:prstGeom>
            <a:solidFill>
              <a:schemeClr val="folHlink"/>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1054" name="Oval 30"/>
            <p:cNvSpPr>
              <a:spLocks noChangeArrowheads="1"/>
            </p:cNvSpPr>
            <p:nvPr/>
          </p:nvSpPr>
          <p:spPr bwMode="auto">
            <a:xfrm>
              <a:off x="5136" y="1520"/>
              <a:ext cx="80" cy="79"/>
            </a:xfrm>
            <a:prstGeom prst="ellipse">
              <a:avLst/>
            </a:prstGeom>
            <a:solidFill>
              <a:schemeClr val="accent2"/>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1055" name="Oval 31"/>
            <p:cNvSpPr>
              <a:spLocks noChangeArrowheads="1"/>
            </p:cNvSpPr>
            <p:nvPr/>
          </p:nvSpPr>
          <p:spPr bwMode="auto">
            <a:xfrm>
              <a:off x="5248" y="1520"/>
              <a:ext cx="79" cy="79"/>
            </a:xfrm>
            <a:prstGeom prst="ellipse">
              <a:avLst/>
            </a:prstGeom>
            <a:solidFill>
              <a:schemeClr val="accent1"/>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1056" name="Oval 32"/>
            <p:cNvSpPr>
              <a:spLocks noChangeArrowheads="1"/>
            </p:cNvSpPr>
            <p:nvPr/>
          </p:nvSpPr>
          <p:spPr bwMode="auto">
            <a:xfrm>
              <a:off x="5360" y="1520"/>
              <a:ext cx="76" cy="79"/>
            </a:xfrm>
            <a:prstGeom prst="ellipse">
              <a:avLst/>
            </a:prstGeom>
            <a:solidFill>
              <a:schemeClr val="accent1"/>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1057" name="Oval 33"/>
            <p:cNvSpPr>
              <a:spLocks noChangeArrowheads="1"/>
            </p:cNvSpPr>
            <p:nvPr/>
          </p:nvSpPr>
          <p:spPr bwMode="auto">
            <a:xfrm>
              <a:off x="5472" y="1520"/>
              <a:ext cx="73" cy="79"/>
            </a:xfrm>
            <a:prstGeom prst="ellipse">
              <a:avLst/>
            </a:prstGeom>
            <a:solidFill>
              <a:schemeClr val="folHlink"/>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1058" name="Oval 34"/>
            <p:cNvSpPr>
              <a:spLocks noChangeArrowheads="1"/>
            </p:cNvSpPr>
            <p:nvPr/>
          </p:nvSpPr>
          <p:spPr bwMode="auto">
            <a:xfrm>
              <a:off x="5136" y="1632"/>
              <a:ext cx="80" cy="75"/>
            </a:xfrm>
            <a:prstGeom prst="ellipse">
              <a:avLst/>
            </a:prstGeom>
            <a:solidFill>
              <a:schemeClr val="accent1"/>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1059" name="Oval 35"/>
            <p:cNvSpPr>
              <a:spLocks noChangeArrowheads="1"/>
            </p:cNvSpPr>
            <p:nvPr/>
          </p:nvSpPr>
          <p:spPr bwMode="auto">
            <a:xfrm>
              <a:off x="5248" y="1632"/>
              <a:ext cx="79" cy="75"/>
            </a:xfrm>
            <a:prstGeom prst="ellipse">
              <a:avLst/>
            </a:prstGeom>
            <a:solidFill>
              <a:schemeClr val="accent1"/>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1060" name="Oval 36"/>
            <p:cNvSpPr>
              <a:spLocks noChangeArrowheads="1"/>
            </p:cNvSpPr>
            <p:nvPr/>
          </p:nvSpPr>
          <p:spPr bwMode="auto">
            <a:xfrm>
              <a:off x="5360" y="1632"/>
              <a:ext cx="76" cy="75"/>
            </a:xfrm>
            <a:prstGeom prst="ellipse">
              <a:avLst/>
            </a:prstGeom>
            <a:solidFill>
              <a:schemeClr val="folHlink"/>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1061" name="Oval 37"/>
            <p:cNvSpPr>
              <a:spLocks noChangeArrowheads="1"/>
            </p:cNvSpPr>
            <p:nvPr/>
          </p:nvSpPr>
          <p:spPr bwMode="auto">
            <a:xfrm>
              <a:off x="5472" y="1632"/>
              <a:ext cx="73" cy="75"/>
            </a:xfrm>
            <a:prstGeom prst="ellipse">
              <a:avLst/>
            </a:prstGeom>
            <a:solidFill>
              <a:schemeClr val="folHlink"/>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1062" name="Oval 38"/>
            <p:cNvSpPr>
              <a:spLocks noChangeArrowheads="1"/>
            </p:cNvSpPr>
            <p:nvPr/>
          </p:nvSpPr>
          <p:spPr bwMode="auto">
            <a:xfrm>
              <a:off x="5248" y="1744"/>
              <a:ext cx="79" cy="80"/>
            </a:xfrm>
            <a:prstGeom prst="ellipse">
              <a:avLst/>
            </a:prstGeom>
            <a:solidFill>
              <a:schemeClr val="folHlink"/>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sp>
          <p:nvSpPr>
            <p:cNvPr id="1063" name="Oval 39"/>
            <p:cNvSpPr>
              <a:spLocks noChangeArrowheads="1"/>
            </p:cNvSpPr>
            <p:nvPr/>
          </p:nvSpPr>
          <p:spPr bwMode="auto">
            <a:xfrm>
              <a:off x="5472" y="1744"/>
              <a:ext cx="73" cy="80"/>
            </a:xfrm>
            <a:prstGeom prst="ellipse">
              <a:avLst/>
            </a:prstGeom>
            <a:solidFill>
              <a:schemeClr val="folHlink"/>
            </a:solidFill>
            <a:ln>
              <a:noFill/>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fr-FR"/>
            </a:p>
          </p:txBody>
        </p:sp>
      </p:grpSp>
    </p:spTree>
  </p:cSld>
  <p:clrMap bg1="lt1" tx1="dk1" bg2="lt2" tx2="dk2" accent1="accent1" accent2="accent2" accent3="accent3" accent4="accent4" accent5="accent5" accent6="accent6" hlink="hlink" folHlink="folHlink"/>
  <p:sldLayoutIdLst>
    <p:sldLayoutId id="2147484274" r:id="rId1"/>
    <p:sldLayoutId id="2147484264" r:id="rId2"/>
    <p:sldLayoutId id="2147484265" r:id="rId3"/>
    <p:sldLayoutId id="2147484266" r:id="rId4"/>
    <p:sldLayoutId id="2147484267" r:id="rId5"/>
    <p:sldLayoutId id="2147484268" r:id="rId6"/>
    <p:sldLayoutId id="2147484269" r:id="rId7"/>
    <p:sldLayoutId id="2147484270" r:id="rId8"/>
    <p:sldLayoutId id="2147484271" r:id="rId9"/>
    <p:sldLayoutId id="2147484272" r:id="rId10"/>
    <p:sldLayoutId id="2147484273" r:id="rId11"/>
  </p:sldLayoutIdLst>
  <p:hf hdr="0" ftr="0" dt="0"/>
  <p:txStyles>
    <p:titleStyle>
      <a:lvl1pPr algn="l" rtl="0" eaLnBrk="0" fontAlgn="base" hangingPunct="0">
        <a:spcBef>
          <a:spcPct val="0"/>
        </a:spcBef>
        <a:spcAft>
          <a:spcPct val="0"/>
        </a:spcAft>
        <a:defRPr sz="3900" b="1">
          <a:solidFill>
            <a:schemeClr val="tx2"/>
          </a:solidFill>
          <a:latin typeface="+mj-lt"/>
          <a:ea typeface="+mj-ea"/>
          <a:cs typeface="+mj-cs"/>
        </a:defRPr>
      </a:lvl1pPr>
      <a:lvl2pPr algn="l" rtl="0" eaLnBrk="0" fontAlgn="base" hangingPunct="0">
        <a:spcBef>
          <a:spcPct val="0"/>
        </a:spcBef>
        <a:spcAft>
          <a:spcPct val="0"/>
        </a:spcAft>
        <a:defRPr sz="3900" b="1">
          <a:solidFill>
            <a:schemeClr val="tx2"/>
          </a:solidFill>
          <a:latin typeface="Arial" charset="0"/>
        </a:defRPr>
      </a:lvl2pPr>
      <a:lvl3pPr algn="l" rtl="0" eaLnBrk="0" fontAlgn="base" hangingPunct="0">
        <a:spcBef>
          <a:spcPct val="0"/>
        </a:spcBef>
        <a:spcAft>
          <a:spcPct val="0"/>
        </a:spcAft>
        <a:defRPr sz="3900" b="1">
          <a:solidFill>
            <a:schemeClr val="tx2"/>
          </a:solidFill>
          <a:latin typeface="Arial" charset="0"/>
        </a:defRPr>
      </a:lvl3pPr>
      <a:lvl4pPr algn="l" rtl="0" eaLnBrk="0" fontAlgn="base" hangingPunct="0">
        <a:spcBef>
          <a:spcPct val="0"/>
        </a:spcBef>
        <a:spcAft>
          <a:spcPct val="0"/>
        </a:spcAft>
        <a:defRPr sz="3900" b="1">
          <a:solidFill>
            <a:schemeClr val="tx2"/>
          </a:solidFill>
          <a:latin typeface="Arial" charset="0"/>
        </a:defRPr>
      </a:lvl4pPr>
      <a:lvl5pPr algn="l" rtl="0" eaLnBrk="0" fontAlgn="base" hangingPunct="0">
        <a:spcBef>
          <a:spcPct val="0"/>
        </a:spcBef>
        <a:spcAft>
          <a:spcPct val="0"/>
        </a:spcAft>
        <a:defRPr sz="3900" b="1">
          <a:solidFill>
            <a:schemeClr val="tx2"/>
          </a:solidFill>
          <a:latin typeface="Arial" charset="0"/>
        </a:defRPr>
      </a:lvl5pPr>
      <a:lvl6pPr marL="457200" algn="l" rtl="0" fontAlgn="base">
        <a:spcBef>
          <a:spcPct val="0"/>
        </a:spcBef>
        <a:spcAft>
          <a:spcPct val="0"/>
        </a:spcAft>
        <a:defRPr sz="3900" b="1">
          <a:solidFill>
            <a:schemeClr val="tx2"/>
          </a:solidFill>
          <a:latin typeface="Arial" charset="0"/>
        </a:defRPr>
      </a:lvl6pPr>
      <a:lvl7pPr marL="914400" algn="l" rtl="0" fontAlgn="base">
        <a:spcBef>
          <a:spcPct val="0"/>
        </a:spcBef>
        <a:spcAft>
          <a:spcPct val="0"/>
        </a:spcAft>
        <a:defRPr sz="3900" b="1">
          <a:solidFill>
            <a:schemeClr val="tx2"/>
          </a:solidFill>
          <a:latin typeface="Arial" charset="0"/>
        </a:defRPr>
      </a:lvl7pPr>
      <a:lvl8pPr marL="1371600" algn="l" rtl="0" fontAlgn="base">
        <a:spcBef>
          <a:spcPct val="0"/>
        </a:spcBef>
        <a:spcAft>
          <a:spcPct val="0"/>
        </a:spcAft>
        <a:defRPr sz="3900" b="1">
          <a:solidFill>
            <a:schemeClr val="tx2"/>
          </a:solidFill>
          <a:latin typeface="Arial" charset="0"/>
        </a:defRPr>
      </a:lvl8pPr>
      <a:lvl9pPr marL="1828800" algn="l" rtl="0" fontAlgn="base">
        <a:spcBef>
          <a:spcPct val="0"/>
        </a:spcBef>
        <a:spcAft>
          <a:spcPct val="0"/>
        </a:spcAft>
        <a:defRPr sz="3900" b="1">
          <a:solidFill>
            <a:schemeClr val="tx2"/>
          </a:solidFill>
          <a:latin typeface="Arial" charset="0"/>
        </a:defRPr>
      </a:lvl9pPr>
    </p:titleStyle>
    <p:body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a:solidFill>
            <a:schemeClr val="tx1"/>
          </a:solidFill>
          <a:latin typeface="+mn-lt"/>
          <a:ea typeface="+mn-ea"/>
          <a:cs typeface="+mn-cs"/>
        </a:defRPr>
      </a:lvl1pPr>
      <a:lvl2pPr marL="692150" indent="-347663"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defRPr>
      </a:lvl2pPr>
      <a:lvl3pPr marL="987425" indent="-293688"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defRPr>
      </a:lvl3pPr>
      <a:lvl4pPr marL="1281113"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defRPr>
      </a:lvl4pPr>
      <a:lvl5pPr marL="1598613" indent="-315913"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5pPr>
      <a:lvl6pPr marL="20558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6pPr>
      <a:lvl7pPr marL="25130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7pPr>
      <a:lvl8pPr marL="29702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8pPr>
      <a:lvl9pPr marL="34274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ylucotte@gmail.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mailto:ylucotte@gmail.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p:txBody>
          <a:bodyPr/>
          <a:lstStyle/>
          <a:p>
            <a:pPr eaLnBrk="1" hangingPunct="1"/>
            <a:r>
              <a:rPr lang="en-US" altLang="fr-FR" sz="2800" dirty="0"/>
              <a:t>The art of conducting macropru</a:t>
            </a:r>
            <a:br>
              <a:rPr lang="en-US" altLang="fr-FR" sz="2800" dirty="0"/>
            </a:br>
            <a:endParaRPr lang="fr-FR" altLang="fr-FR" sz="1600" dirty="0"/>
          </a:p>
        </p:txBody>
      </p:sp>
      <p:sp>
        <p:nvSpPr>
          <p:cNvPr id="4099" name="Rectangle 3"/>
          <p:cNvSpPr>
            <a:spLocks noGrp="1" noChangeArrowheads="1"/>
          </p:cNvSpPr>
          <p:nvPr>
            <p:ph type="subTitle" idx="1"/>
          </p:nvPr>
        </p:nvSpPr>
        <p:spPr>
          <a:xfrm>
            <a:off x="381000" y="3049588"/>
            <a:ext cx="6716713" cy="3427412"/>
          </a:xfrm>
        </p:spPr>
        <p:txBody>
          <a:bodyPr/>
          <a:lstStyle/>
          <a:p>
            <a:pPr eaLnBrk="1" hangingPunct="1"/>
            <a:r>
              <a:rPr lang="fr-FR" altLang="fr-FR" sz="2800" b="1" i="1" dirty="0"/>
              <a:t>Yannick Lucotte</a:t>
            </a:r>
          </a:p>
          <a:p>
            <a:pPr eaLnBrk="1" hangingPunct="1"/>
            <a:r>
              <a:rPr lang="fr-FR" altLang="fr-FR" sz="1600" i="1" dirty="0"/>
              <a:t>Laboratoire d’Economie d’Orléans (LEO), France</a:t>
            </a:r>
          </a:p>
          <a:p>
            <a:pPr eaLnBrk="1" hangingPunct="1"/>
            <a:r>
              <a:rPr lang="fr-FR" altLang="fr-FR" sz="1600" i="1" dirty="0"/>
              <a:t>&amp; PSB Paris School of Business </a:t>
            </a:r>
          </a:p>
          <a:p>
            <a:pPr eaLnBrk="1" hangingPunct="1"/>
            <a:r>
              <a:rPr lang="fr-FR" altLang="fr-FR" sz="1600" i="1" dirty="0">
                <a:hlinkClick r:id="rId3"/>
              </a:rPr>
              <a:t>ylucotte@gmail.com</a:t>
            </a:r>
            <a:r>
              <a:rPr lang="fr-FR" altLang="fr-FR" sz="1600" i="1" dirty="0"/>
              <a:t> </a:t>
            </a:r>
          </a:p>
          <a:p>
            <a:pPr eaLnBrk="1" hangingPunct="1"/>
            <a:r>
              <a:rPr lang="fr-FR" altLang="fr-FR" sz="1600" b="1" i="1" dirty="0"/>
              <a:t> </a:t>
            </a:r>
          </a:p>
          <a:p>
            <a:pPr eaLnBrk="1" hangingPunct="1"/>
            <a:r>
              <a:rPr lang="fr-FR" altLang="fr-FR" sz="1800" b="1" i="1" dirty="0"/>
              <a:t>&amp; </a:t>
            </a:r>
          </a:p>
          <a:p>
            <a:pPr eaLnBrk="1" hangingPunct="1"/>
            <a:r>
              <a:rPr lang="fr-FR" altLang="fr-FR" sz="2800" b="1" i="1" dirty="0"/>
              <a:t>Florian Pradines-Jobet</a:t>
            </a:r>
          </a:p>
          <a:p>
            <a:pPr eaLnBrk="1" hangingPunct="1"/>
            <a:r>
              <a:rPr lang="fr-FR" altLang="fr-FR" sz="1600" i="1" dirty="0"/>
              <a:t>PSB Paris School of Business </a:t>
            </a:r>
          </a:p>
          <a:p>
            <a:pPr eaLnBrk="1" hangingPunct="1"/>
            <a:endParaRPr lang="en-US" sz="1200" b="1" dirty="0"/>
          </a:p>
          <a:p>
            <a:pPr eaLnBrk="1" hangingPunct="1"/>
            <a:r>
              <a:rPr lang="en-US" sz="1200" b="1" dirty="0"/>
              <a:t>16th South-Eastern European Economic Research Workshop</a:t>
            </a:r>
          </a:p>
          <a:p>
            <a:pPr eaLnBrk="1" hangingPunct="1"/>
            <a:r>
              <a:rPr lang="en-US" altLang="fr-FR" sz="1200" i="1" dirty="0"/>
              <a:t>Bank of Albania</a:t>
            </a:r>
            <a:endParaRPr lang="fr-FR" altLang="fr-FR" sz="1050" i="1" dirty="0"/>
          </a:p>
          <a:p>
            <a:pPr eaLnBrk="1" hangingPunct="1"/>
            <a:r>
              <a:rPr lang="en-US" sz="1050" dirty="0"/>
              <a:t>December 5, 2022</a:t>
            </a:r>
          </a:p>
          <a:p>
            <a:pPr eaLnBrk="1" hangingPunct="1"/>
            <a:endParaRPr lang="fr-FR" altLang="fr-FR" sz="1400" dirty="0"/>
          </a:p>
          <a:p>
            <a:endParaRPr lang="fr-FR" altLang="fr-FR" sz="1400" i="1" dirty="0"/>
          </a:p>
          <a:p>
            <a:pPr eaLnBrk="1" hangingPunct="1"/>
            <a:endParaRPr lang="fr-FR" altLang="fr-FR" sz="1400" i="1" dirty="0"/>
          </a:p>
        </p:txBody>
      </p:sp>
      <p:pic>
        <p:nvPicPr>
          <p:cNvPr id="2" name="Imag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200" y="3886200"/>
            <a:ext cx="1283208" cy="1950720"/>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p:cNvSpPr>
            <a:spLocks noGrp="1"/>
          </p:cNvSpPr>
          <p:nvPr>
            <p:ph type="title"/>
          </p:nvPr>
        </p:nvSpPr>
        <p:spPr>
          <a:xfrm>
            <a:off x="457200" y="122238"/>
            <a:ext cx="7543800" cy="944562"/>
          </a:xfrm>
        </p:spPr>
        <p:txBody>
          <a:bodyPr/>
          <a:lstStyle/>
          <a:p>
            <a:r>
              <a:rPr lang="fr-FR" altLang="fr-FR" sz="2400" dirty="0"/>
              <a:t>Data &amp; descriptive statistics</a:t>
            </a:r>
          </a:p>
        </p:txBody>
      </p:sp>
      <p:pic>
        <p:nvPicPr>
          <p:cNvPr id="2" name="Espace réservé du contenu 1"/>
          <p:cNvPicPr>
            <a:picLocks noGrp="1" noChangeAspect="1"/>
          </p:cNvPicPr>
          <p:nvPr>
            <p:ph idx="1"/>
          </p:nvPr>
        </p:nvPicPr>
        <p:blipFill>
          <a:blip r:embed="rId2"/>
          <a:stretch>
            <a:fillRect/>
          </a:stretch>
        </p:blipFill>
        <p:spPr>
          <a:xfrm>
            <a:off x="972004" y="1263162"/>
            <a:ext cx="6571795" cy="5458042"/>
          </a:xfrm>
          <a:prstGeom prst="rect">
            <a:avLst/>
          </a:prstGeom>
        </p:spPr>
      </p:pic>
      <p:sp>
        <p:nvSpPr>
          <p:cNvPr id="6148" name="Espace réservé du numéro de diapositive 8"/>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9pPr>
          </a:lstStyle>
          <a:p>
            <a:pPr>
              <a:spcBef>
                <a:spcPct val="0"/>
              </a:spcBef>
              <a:buClrTx/>
              <a:buSzTx/>
              <a:buFontTx/>
              <a:buNone/>
            </a:pPr>
            <a:fld id="{6F2FE0FE-962F-4215-8FD2-F224904F387E}" type="slidenum">
              <a:rPr lang="fr-FR" altLang="en-US" sz="1000">
                <a:solidFill>
                  <a:srgbClr val="000000"/>
                </a:solidFill>
              </a:rPr>
              <a:pPr>
                <a:spcBef>
                  <a:spcPct val="0"/>
                </a:spcBef>
                <a:buClrTx/>
                <a:buSzTx/>
                <a:buFontTx/>
                <a:buNone/>
              </a:pPr>
              <a:t>10</a:t>
            </a:fld>
            <a:endParaRPr lang="fr-FR" altLang="en-US" sz="1000">
              <a:solidFill>
                <a:srgbClr val="000000"/>
              </a:solidFill>
            </a:endParaRPr>
          </a:p>
        </p:txBody>
      </p:sp>
    </p:spTree>
    <p:extLst>
      <p:ext uri="{BB962C8B-B14F-4D97-AF65-F5344CB8AC3E}">
        <p14:creationId xmlns:p14="http://schemas.microsoft.com/office/powerpoint/2010/main" val="9462981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p:cNvSpPr>
            <a:spLocks noGrp="1"/>
          </p:cNvSpPr>
          <p:nvPr>
            <p:ph type="title"/>
          </p:nvPr>
        </p:nvSpPr>
        <p:spPr>
          <a:xfrm>
            <a:off x="457200" y="122238"/>
            <a:ext cx="7543800" cy="944562"/>
          </a:xfrm>
        </p:spPr>
        <p:txBody>
          <a:bodyPr/>
          <a:lstStyle/>
          <a:p>
            <a:r>
              <a:rPr lang="fr-FR" altLang="fr-FR" sz="2400" dirty="0"/>
              <a:t>Data &amp; descriptive statistics</a:t>
            </a:r>
          </a:p>
        </p:txBody>
      </p:sp>
      <p:sp>
        <p:nvSpPr>
          <p:cNvPr id="6147" name="Espace réservé du contenu 2"/>
          <p:cNvSpPr>
            <a:spLocks noGrp="1"/>
          </p:cNvSpPr>
          <p:nvPr>
            <p:ph idx="1"/>
          </p:nvPr>
        </p:nvSpPr>
        <p:spPr>
          <a:xfrm>
            <a:off x="457200" y="1752600"/>
            <a:ext cx="8229600" cy="4378325"/>
          </a:xfrm>
        </p:spPr>
        <p:txBody>
          <a:bodyPr/>
          <a:lstStyle/>
          <a:p>
            <a:pPr algn="just">
              <a:buFont typeface="Wingdings" panose="05000000000000000000" pitchFamily="2" charset="2"/>
              <a:buChar char="§"/>
            </a:pPr>
            <a:r>
              <a:rPr lang="en-US" altLang="fr-FR" sz="2000" dirty="0"/>
              <a:t>Macroprudential variable based on the integrated Macroprudential Policy (iMaPP) database: </a:t>
            </a:r>
            <a:r>
              <a:rPr lang="en-US" altLang="fr-FR" sz="2000" dirty="0">
                <a:solidFill>
                  <a:schemeClr val="tx2"/>
                </a:solidFill>
              </a:rPr>
              <a:t>Alam et al. (2019)</a:t>
            </a:r>
          </a:p>
          <a:p>
            <a:pPr lvl="1" algn="just">
              <a:buFont typeface="Wingdings" panose="05000000000000000000" pitchFamily="2" charset="2"/>
              <a:buChar char="§"/>
            </a:pPr>
            <a:r>
              <a:rPr lang="en-US" altLang="fr-FR" sz="1600" dirty="0"/>
              <a:t>17 macroprudential instruments</a:t>
            </a:r>
          </a:p>
          <a:p>
            <a:pPr lvl="1" algn="just">
              <a:buFont typeface="Wingdings" panose="05000000000000000000" pitchFamily="2" charset="2"/>
              <a:buChar char="§"/>
            </a:pPr>
            <a:r>
              <a:rPr lang="en-US" altLang="fr-FR" sz="1600" dirty="0"/>
              <a:t>Monthly data</a:t>
            </a:r>
          </a:p>
          <a:p>
            <a:pPr lvl="1" algn="just">
              <a:buFont typeface="Wingdings" panose="05000000000000000000" pitchFamily="2" charset="2"/>
              <a:buChar char="§"/>
            </a:pPr>
            <a:r>
              <a:rPr lang="en-US" altLang="fr-FR" sz="1600" dirty="0"/>
              <a:t>Details the actions taken to tighten and loosen each instrument</a:t>
            </a:r>
            <a:endParaRPr lang="en-US" altLang="fr-FR" sz="2000" dirty="0"/>
          </a:p>
          <a:p>
            <a:pPr lvl="1" algn="just">
              <a:buFont typeface="Wingdings" panose="05000000000000000000" pitchFamily="2" charset="2"/>
              <a:buChar char="§"/>
            </a:pPr>
            <a:endParaRPr lang="en-US" altLang="fr-FR" sz="2000" dirty="0"/>
          </a:p>
          <a:p>
            <a:pPr algn="just">
              <a:buFont typeface="Wingdings" panose="05000000000000000000" pitchFamily="2" charset="2"/>
              <a:buChar char="§"/>
            </a:pPr>
            <a:r>
              <a:rPr lang="en-US" altLang="fr-FR" sz="2000" dirty="0">
                <a:solidFill>
                  <a:srgbClr val="C00000"/>
                </a:solidFill>
              </a:rPr>
              <a:t>Objective of our countercyclical macroprudential index</a:t>
            </a:r>
            <a:r>
              <a:rPr lang="en-US" altLang="fr-FR" sz="2000" dirty="0"/>
              <a:t>: assessing whether the direction of the macroprudential policy actions is in accordance with the position in the business cycle</a:t>
            </a:r>
          </a:p>
          <a:p>
            <a:pPr lvl="1" algn="just">
              <a:buFont typeface="Wingdings" panose="05000000000000000000" pitchFamily="2" charset="2"/>
              <a:buChar char="§"/>
            </a:pPr>
            <a:r>
              <a:rPr lang="en-US" altLang="fr-FR" sz="1600" dirty="0"/>
              <a:t>Overall measure of the macroprudential policy stance: all instruments considered</a:t>
            </a:r>
          </a:p>
        </p:txBody>
      </p:sp>
      <p:sp>
        <p:nvSpPr>
          <p:cNvPr id="6148" name="Espace réservé du numéro de diapositive 8"/>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9pPr>
          </a:lstStyle>
          <a:p>
            <a:pPr>
              <a:spcBef>
                <a:spcPct val="0"/>
              </a:spcBef>
              <a:buClrTx/>
              <a:buSzTx/>
              <a:buFontTx/>
              <a:buNone/>
            </a:pPr>
            <a:fld id="{6F2FE0FE-962F-4215-8FD2-F224904F387E}" type="slidenum">
              <a:rPr lang="fr-FR" altLang="en-US" sz="1000">
                <a:solidFill>
                  <a:srgbClr val="000000"/>
                </a:solidFill>
              </a:rPr>
              <a:pPr>
                <a:spcBef>
                  <a:spcPct val="0"/>
                </a:spcBef>
                <a:buClrTx/>
                <a:buSzTx/>
                <a:buFontTx/>
                <a:buNone/>
              </a:pPr>
              <a:t>11</a:t>
            </a:fld>
            <a:endParaRPr lang="fr-FR" altLang="en-US" sz="1000">
              <a:solidFill>
                <a:srgbClr val="000000"/>
              </a:solidFill>
            </a:endParaRPr>
          </a:p>
        </p:txBody>
      </p:sp>
    </p:spTree>
    <p:extLst>
      <p:ext uri="{BB962C8B-B14F-4D97-AF65-F5344CB8AC3E}">
        <p14:creationId xmlns:p14="http://schemas.microsoft.com/office/powerpoint/2010/main" val="10527028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p:cNvSpPr>
            <a:spLocks noGrp="1"/>
          </p:cNvSpPr>
          <p:nvPr>
            <p:ph type="title"/>
          </p:nvPr>
        </p:nvSpPr>
        <p:spPr>
          <a:xfrm>
            <a:off x="457200" y="122238"/>
            <a:ext cx="7543800" cy="944562"/>
          </a:xfrm>
        </p:spPr>
        <p:txBody>
          <a:bodyPr/>
          <a:lstStyle/>
          <a:p>
            <a:r>
              <a:rPr lang="fr-FR" altLang="fr-FR" sz="2400" dirty="0"/>
              <a:t>Data &amp; descriptive statistics</a:t>
            </a:r>
          </a:p>
        </p:txBody>
      </p:sp>
      <p:sp>
        <p:nvSpPr>
          <p:cNvPr id="6147" name="Espace réservé du contenu 2"/>
          <p:cNvSpPr>
            <a:spLocks noGrp="1"/>
          </p:cNvSpPr>
          <p:nvPr>
            <p:ph idx="1"/>
          </p:nvPr>
        </p:nvSpPr>
        <p:spPr>
          <a:xfrm>
            <a:off x="457200" y="1752600"/>
            <a:ext cx="8229600" cy="4378325"/>
          </a:xfrm>
        </p:spPr>
        <p:txBody>
          <a:bodyPr/>
          <a:lstStyle/>
          <a:p>
            <a:pPr algn="just">
              <a:buFont typeface="Wingdings" panose="05000000000000000000" pitchFamily="2" charset="2"/>
              <a:buChar char="§"/>
            </a:pPr>
            <a:r>
              <a:rPr lang="en-US" altLang="fr-FR" sz="2000" dirty="0"/>
              <a:t>Countercyclical macroprudential index </a:t>
            </a:r>
            <a:r>
              <a:rPr lang="en-US" altLang="fr-FR" sz="2000" dirty="0">
                <a:solidFill>
                  <a:srgbClr val="C00000"/>
                </a:solidFill>
              </a:rPr>
              <a:t>constructed in three steps</a:t>
            </a:r>
            <a:r>
              <a:rPr lang="en-US" altLang="fr-FR" sz="2000" dirty="0"/>
              <a:t>:</a:t>
            </a:r>
          </a:p>
          <a:p>
            <a:pPr marL="687387" lvl="1" indent="-342900" algn="just">
              <a:buAutoNum type="arabicParenR"/>
            </a:pPr>
            <a:r>
              <a:rPr lang="en-US" altLang="fr-FR" sz="1600" dirty="0"/>
              <a:t>Computing the macroprudential policy stance for each country and each quarter: difference between the number of tightening actions and the number of loosening actions</a:t>
            </a:r>
          </a:p>
          <a:p>
            <a:pPr marL="687387" lvl="1" indent="-342900" algn="just">
              <a:buAutoNum type="arabicParenR"/>
            </a:pPr>
            <a:r>
              <a:rPr lang="en-US" altLang="fr-FR" sz="1600" dirty="0"/>
              <a:t>Summing the differences obtained for each quarter over a three-year rolling window</a:t>
            </a:r>
          </a:p>
          <a:p>
            <a:pPr marL="687387" lvl="1" indent="-342900" algn="just">
              <a:buAutoNum type="arabicParenR"/>
            </a:pPr>
            <a:r>
              <a:rPr lang="en-US" altLang="fr-FR" sz="1600" dirty="0"/>
              <a:t>Comparing this overall measure of the macroprudential stance with the position in the business cycle, captured by the output gap</a:t>
            </a:r>
          </a:p>
          <a:p>
            <a:pPr marL="687387" lvl="1" indent="-342900" algn="just">
              <a:buAutoNum type="arabicParenR"/>
            </a:pPr>
            <a:endParaRPr lang="en-US" altLang="fr-FR" sz="1600" dirty="0"/>
          </a:p>
          <a:p>
            <a:pPr marL="0" indent="0" algn="just">
              <a:buNone/>
            </a:pPr>
            <a:endParaRPr lang="en-US" altLang="fr-FR" sz="2000" dirty="0"/>
          </a:p>
          <a:p>
            <a:pPr marL="0" indent="0" algn="just">
              <a:buNone/>
            </a:pPr>
            <a:endParaRPr lang="en-US" altLang="fr-FR" sz="2000" dirty="0"/>
          </a:p>
        </p:txBody>
      </p:sp>
      <p:sp>
        <p:nvSpPr>
          <p:cNvPr id="6148" name="Espace réservé du numéro de diapositive 8"/>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9pPr>
          </a:lstStyle>
          <a:p>
            <a:pPr>
              <a:spcBef>
                <a:spcPct val="0"/>
              </a:spcBef>
              <a:buClrTx/>
              <a:buSzTx/>
              <a:buFontTx/>
              <a:buNone/>
            </a:pPr>
            <a:fld id="{6F2FE0FE-962F-4215-8FD2-F224904F387E}" type="slidenum">
              <a:rPr lang="fr-FR" altLang="en-US" sz="1000">
                <a:solidFill>
                  <a:srgbClr val="000000"/>
                </a:solidFill>
              </a:rPr>
              <a:pPr>
                <a:spcBef>
                  <a:spcPct val="0"/>
                </a:spcBef>
                <a:buClrTx/>
                <a:buSzTx/>
                <a:buFontTx/>
                <a:buNone/>
              </a:pPr>
              <a:t>12</a:t>
            </a:fld>
            <a:endParaRPr lang="fr-FR" altLang="en-US" sz="1000">
              <a:solidFill>
                <a:srgbClr val="000000"/>
              </a:solidFill>
            </a:endParaRPr>
          </a:p>
        </p:txBody>
      </p:sp>
    </p:spTree>
    <p:extLst>
      <p:ext uri="{BB962C8B-B14F-4D97-AF65-F5344CB8AC3E}">
        <p14:creationId xmlns:p14="http://schemas.microsoft.com/office/powerpoint/2010/main" val="19490263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p:cNvSpPr>
            <a:spLocks noGrp="1"/>
          </p:cNvSpPr>
          <p:nvPr>
            <p:ph type="title"/>
          </p:nvPr>
        </p:nvSpPr>
        <p:spPr>
          <a:xfrm>
            <a:off x="457200" y="122238"/>
            <a:ext cx="7543800" cy="944562"/>
          </a:xfrm>
        </p:spPr>
        <p:txBody>
          <a:bodyPr/>
          <a:lstStyle/>
          <a:p>
            <a:r>
              <a:rPr lang="fr-FR" altLang="fr-FR" sz="2400" dirty="0"/>
              <a:t>Data &amp; descriptive statistics</a:t>
            </a:r>
          </a:p>
        </p:txBody>
      </p:sp>
      <p:sp>
        <p:nvSpPr>
          <p:cNvPr id="6147" name="Espace réservé du contenu 2"/>
          <p:cNvSpPr>
            <a:spLocks noGrp="1"/>
          </p:cNvSpPr>
          <p:nvPr>
            <p:ph idx="1"/>
          </p:nvPr>
        </p:nvSpPr>
        <p:spPr>
          <a:xfrm>
            <a:off x="457200" y="1752600"/>
            <a:ext cx="8229600" cy="4378325"/>
          </a:xfrm>
        </p:spPr>
        <p:txBody>
          <a:bodyPr/>
          <a:lstStyle/>
          <a:p>
            <a:pPr algn="just">
              <a:buFont typeface="Wingdings" panose="05000000000000000000" pitchFamily="2" charset="2"/>
              <a:buChar char="§"/>
            </a:pPr>
            <a:r>
              <a:rPr lang="en-US" altLang="fr-FR" sz="2000" dirty="0">
                <a:solidFill>
                  <a:srgbClr val="C00000"/>
                </a:solidFill>
              </a:rPr>
              <a:t>A</a:t>
            </a:r>
            <a:r>
              <a:rPr lang="en-US" altLang="fr-FR" sz="2000" dirty="0"/>
              <a:t> </a:t>
            </a:r>
            <a:r>
              <a:rPr lang="en-US" altLang="fr-FR" sz="2000" dirty="0">
                <a:solidFill>
                  <a:srgbClr val="C00000"/>
                </a:solidFill>
              </a:rPr>
              <a:t>macroprudential policy is considered to be countercyclical for a given country in two cases</a:t>
            </a:r>
          </a:p>
          <a:p>
            <a:pPr lvl="1" algn="just">
              <a:buFont typeface="Wingdings" panose="05000000000000000000" pitchFamily="2" charset="2"/>
              <a:buChar char="§"/>
            </a:pPr>
            <a:r>
              <a:rPr lang="en-US" altLang="fr-FR" sz="1600" dirty="0"/>
              <a:t>When the output gap at time </a:t>
            </a:r>
            <a:r>
              <a:rPr lang="en-US" altLang="fr-FR" sz="1600" i="1" dirty="0"/>
              <a:t>t</a:t>
            </a:r>
            <a:r>
              <a:rPr lang="en-US" altLang="fr-FR" sz="1600" dirty="0"/>
              <a:t> is positive and is preceded by a tightening of the macroprudential stance over the previous three years</a:t>
            </a:r>
          </a:p>
          <a:p>
            <a:pPr lvl="1" algn="just">
              <a:buFont typeface="Wingdings" panose="05000000000000000000" pitchFamily="2" charset="2"/>
              <a:buChar char="§"/>
            </a:pPr>
            <a:r>
              <a:rPr lang="en-US" altLang="fr-FR" sz="1600" dirty="0"/>
              <a:t>When the output gap at time </a:t>
            </a:r>
            <a:r>
              <a:rPr lang="en-US" altLang="fr-FR" sz="1600" i="1" dirty="0"/>
              <a:t>t</a:t>
            </a:r>
            <a:r>
              <a:rPr lang="en-US" altLang="fr-FR" sz="1600" dirty="0"/>
              <a:t> is negative and is preceded by a loosening of the macroprudential stance over the previous three years</a:t>
            </a:r>
          </a:p>
          <a:p>
            <a:pPr marL="0" indent="0" algn="just">
              <a:buNone/>
            </a:pPr>
            <a:endParaRPr lang="en-US" altLang="fr-FR" sz="2000" dirty="0"/>
          </a:p>
        </p:txBody>
      </p:sp>
      <p:sp>
        <p:nvSpPr>
          <p:cNvPr id="6148" name="Espace réservé du numéro de diapositive 8"/>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9pPr>
          </a:lstStyle>
          <a:p>
            <a:pPr>
              <a:spcBef>
                <a:spcPct val="0"/>
              </a:spcBef>
              <a:buClrTx/>
              <a:buSzTx/>
              <a:buFontTx/>
              <a:buNone/>
            </a:pPr>
            <a:fld id="{6F2FE0FE-962F-4215-8FD2-F224904F387E}" type="slidenum">
              <a:rPr lang="fr-FR" altLang="en-US" sz="1000">
                <a:solidFill>
                  <a:srgbClr val="000000"/>
                </a:solidFill>
              </a:rPr>
              <a:pPr>
                <a:spcBef>
                  <a:spcPct val="0"/>
                </a:spcBef>
                <a:buClrTx/>
                <a:buSzTx/>
                <a:buFontTx/>
                <a:buNone/>
              </a:pPr>
              <a:t>13</a:t>
            </a:fld>
            <a:endParaRPr lang="fr-FR" altLang="en-US" sz="1000">
              <a:solidFill>
                <a:srgbClr val="000000"/>
              </a:solidFill>
            </a:endParaRPr>
          </a:p>
        </p:txBody>
      </p:sp>
      <p:pic>
        <p:nvPicPr>
          <p:cNvPr id="2" name="Image 1"/>
          <p:cNvPicPr>
            <a:picLocks noChangeAspect="1"/>
          </p:cNvPicPr>
          <p:nvPr/>
        </p:nvPicPr>
        <p:blipFill>
          <a:blip r:embed="rId2"/>
          <a:stretch>
            <a:fillRect/>
          </a:stretch>
        </p:blipFill>
        <p:spPr>
          <a:xfrm>
            <a:off x="700087" y="4004042"/>
            <a:ext cx="7743825" cy="1466850"/>
          </a:xfrm>
          <a:prstGeom prst="rect">
            <a:avLst/>
          </a:prstGeom>
        </p:spPr>
      </p:pic>
    </p:spTree>
    <p:extLst>
      <p:ext uri="{BB962C8B-B14F-4D97-AF65-F5344CB8AC3E}">
        <p14:creationId xmlns:p14="http://schemas.microsoft.com/office/powerpoint/2010/main" val="34128791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p:cNvSpPr>
            <a:spLocks noGrp="1"/>
          </p:cNvSpPr>
          <p:nvPr>
            <p:ph type="title"/>
          </p:nvPr>
        </p:nvSpPr>
        <p:spPr>
          <a:xfrm>
            <a:off x="457200" y="122238"/>
            <a:ext cx="7543800" cy="944562"/>
          </a:xfrm>
        </p:spPr>
        <p:txBody>
          <a:bodyPr/>
          <a:lstStyle/>
          <a:p>
            <a:r>
              <a:rPr lang="fr-FR" altLang="fr-FR" sz="2400" dirty="0"/>
              <a:t>Data &amp; descriptive statistics</a:t>
            </a:r>
          </a:p>
        </p:txBody>
      </p:sp>
      <p:sp>
        <p:nvSpPr>
          <p:cNvPr id="6147" name="Espace réservé du contenu 2"/>
          <p:cNvSpPr>
            <a:spLocks noGrp="1"/>
          </p:cNvSpPr>
          <p:nvPr>
            <p:ph idx="1"/>
          </p:nvPr>
        </p:nvSpPr>
        <p:spPr>
          <a:xfrm>
            <a:off x="457200" y="1752600"/>
            <a:ext cx="8229600" cy="4378325"/>
          </a:xfrm>
        </p:spPr>
        <p:txBody>
          <a:bodyPr/>
          <a:lstStyle/>
          <a:p>
            <a:pPr algn="just">
              <a:buFont typeface="Wingdings" panose="05000000000000000000" pitchFamily="2" charset="2"/>
              <a:buChar char="§"/>
            </a:pPr>
            <a:r>
              <a:rPr lang="en-US" altLang="fr-FR" sz="2000" dirty="0"/>
              <a:t>To obtain a macroprudential index that captures the countercyclical pattern of the policy on a common scale</a:t>
            </a:r>
          </a:p>
          <a:p>
            <a:pPr lvl="1" algn="just">
              <a:buFont typeface="Wingdings" panose="05000000000000000000" pitchFamily="2" charset="2"/>
              <a:buChar char="§"/>
            </a:pPr>
            <a:r>
              <a:rPr lang="en-US" altLang="fr-FR" sz="1600" dirty="0"/>
              <a:t>We multiply the index that was previously obtained by -1 when the output gap is negative</a:t>
            </a:r>
          </a:p>
          <a:p>
            <a:pPr algn="just">
              <a:buFont typeface="Wingdings" panose="05000000000000000000" pitchFamily="2" charset="2"/>
              <a:buChar char="§"/>
            </a:pPr>
            <a:endParaRPr lang="en-US" altLang="fr-FR" sz="2000" dirty="0"/>
          </a:p>
          <a:p>
            <a:pPr algn="just">
              <a:buFont typeface="Wingdings" panose="05000000000000000000" pitchFamily="2" charset="2"/>
              <a:buChar char="§"/>
            </a:pPr>
            <a:r>
              <a:rPr lang="en-US" altLang="fr-FR" sz="2000" dirty="0"/>
              <a:t>A </a:t>
            </a:r>
            <a:r>
              <a:rPr lang="en-US" altLang="fr-FR" sz="2000" dirty="0">
                <a:solidFill>
                  <a:srgbClr val="C00000"/>
                </a:solidFill>
              </a:rPr>
              <a:t>positive value indicates a countercyclical macroprudential policy </a:t>
            </a:r>
            <a:r>
              <a:rPr lang="en-US" altLang="fr-FR" sz="2000" dirty="0"/>
              <a:t>and a negative value a procyclical one</a:t>
            </a:r>
          </a:p>
          <a:p>
            <a:pPr lvl="1" algn="just">
              <a:buFont typeface="Wingdings" panose="05000000000000000000" pitchFamily="2" charset="2"/>
              <a:buChar char="§"/>
            </a:pPr>
            <a:r>
              <a:rPr lang="en-US" altLang="fr-FR" sz="1600" dirty="0"/>
              <a:t>A positive and increasing value of the index then means there is greater countercyclicality in the conduct of macroprudential policy </a:t>
            </a:r>
          </a:p>
          <a:p>
            <a:pPr lvl="1" algn="just">
              <a:buFont typeface="Wingdings" panose="05000000000000000000" pitchFamily="2" charset="2"/>
              <a:buChar char="§"/>
            </a:pPr>
            <a:r>
              <a:rPr lang="en-US" altLang="fr-FR" sz="1600" dirty="0"/>
              <a:t>A negative and decreasing value of the index indicates there is greater procyclicality in the conduct of macroprudential policy </a:t>
            </a:r>
          </a:p>
          <a:p>
            <a:pPr lvl="1" algn="just">
              <a:buFont typeface="Wingdings" panose="05000000000000000000" pitchFamily="2" charset="2"/>
              <a:buChar char="§"/>
            </a:pPr>
            <a:endParaRPr lang="en-US" altLang="fr-FR" sz="1600" dirty="0"/>
          </a:p>
        </p:txBody>
      </p:sp>
      <p:sp>
        <p:nvSpPr>
          <p:cNvPr id="6148" name="Espace réservé du numéro de diapositive 8"/>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9pPr>
          </a:lstStyle>
          <a:p>
            <a:pPr>
              <a:spcBef>
                <a:spcPct val="0"/>
              </a:spcBef>
              <a:buClrTx/>
              <a:buSzTx/>
              <a:buFontTx/>
              <a:buNone/>
            </a:pPr>
            <a:fld id="{6F2FE0FE-962F-4215-8FD2-F224904F387E}" type="slidenum">
              <a:rPr lang="fr-FR" altLang="en-US" sz="1000">
                <a:solidFill>
                  <a:srgbClr val="000000"/>
                </a:solidFill>
              </a:rPr>
              <a:pPr>
                <a:spcBef>
                  <a:spcPct val="0"/>
                </a:spcBef>
                <a:buClrTx/>
                <a:buSzTx/>
                <a:buFontTx/>
                <a:buNone/>
              </a:pPr>
              <a:t>14</a:t>
            </a:fld>
            <a:endParaRPr lang="fr-FR" altLang="en-US" sz="1000">
              <a:solidFill>
                <a:srgbClr val="000000"/>
              </a:solidFill>
            </a:endParaRPr>
          </a:p>
        </p:txBody>
      </p:sp>
    </p:spTree>
    <p:extLst>
      <p:ext uri="{BB962C8B-B14F-4D97-AF65-F5344CB8AC3E}">
        <p14:creationId xmlns:p14="http://schemas.microsoft.com/office/powerpoint/2010/main" val="41256729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p:cNvSpPr>
            <a:spLocks noGrp="1"/>
          </p:cNvSpPr>
          <p:nvPr>
            <p:ph type="title"/>
          </p:nvPr>
        </p:nvSpPr>
        <p:spPr>
          <a:xfrm>
            <a:off x="457200" y="122238"/>
            <a:ext cx="7543800" cy="944562"/>
          </a:xfrm>
        </p:spPr>
        <p:txBody>
          <a:bodyPr/>
          <a:lstStyle/>
          <a:p>
            <a:r>
              <a:rPr lang="fr-FR" altLang="fr-FR" sz="2400" dirty="0"/>
              <a:t>Data &amp; descriptive statistics</a:t>
            </a:r>
          </a:p>
        </p:txBody>
      </p:sp>
      <p:sp>
        <p:nvSpPr>
          <p:cNvPr id="6147" name="Espace réservé du contenu 2"/>
          <p:cNvSpPr>
            <a:spLocks noGrp="1"/>
          </p:cNvSpPr>
          <p:nvPr>
            <p:ph idx="1"/>
          </p:nvPr>
        </p:nvSpPr>
        <p:spPr>
          <a:xfrm>
            <a:off x="457200" y="1752600"/>
            <a:ext cx="8229600" cy="4378325"/>
          </a:xfrm>
        </p:spPr>
        <p:txBody>
          <a:bodyPr/>
          <a:lstStyle/>
          <a:p>
            <a:pPr algn="just">
              <a:buFont typeface="Wingdings" panose="05000000000000000000" pitchFamily="2" charset="2"/>
              <a:buChar char="§"/>
            </a:pPr>
            <a:endParaRPr lang="en-US" altLang="fr-FR" sz="2000" dirty="0"/>
          </a:p>
          <a:p>
            <a:pPr algn="just">
              <a:buFont typeface="Wingdings" panose="05000000000000000000" pitchFamily="2" charset="2"/>
              <a:buChar char="§"/>
            </a:pPr>
            <a:endParaRPr lang="en-US" altLang="fr-FR" sz="2000" dirty="0"/>
          </a:p>
          <a:p>
            <a:pPr marL="0" indent="0" algn="just">
              <a:buNone/>
            </a:pPr>
            <a:endParaRPr lang="en-US" altLang="fr-FR" sz="2000" dirty="0"/>
          </a:p>
        </p:txBody>
      </p:sp>
      <p:sp>
        <p:nvSpPr>
          <p:cNvPr id="6148" name="Espace réservé du numéro de diapositive 8"/>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9pPr>
          </a:lstStyle>
          <a:p>
            <a:pPr>
              <a:spcBef>
                <a:spcPct val="0"/>
              </a:spcBef>
              <a:buClrTx/>
              <a:buSzTx/>
              <a:buFontTx/>
              <a:buNone/>
            </a:pPr>
            <a:fld id="{6F2FE0FE-962F-4215-8FD2-F224904F387E}" type="slidenum">
              <a:rPr lang="fr-FR" altLang="en-US" sz="1000">
                <a:solidFill>
                  <a:srgbClr val="000000"/>
                </a:solidFill>
              </a:rPr>
              <a:pPr>
                <a:spcBef>
                  <a:spcPct val="0"/>
                </a:spcBef>
                <a:buClrTx/>
                <a:buSzTx/>
                <a:buFontTx/>
                <a:buNone/>
              </a:pPr>
              <a:t>15</a:t>
            </a:fld>
            <a:endParaRPr lang="fr-FR" altLang="en-US" sz="1000">
              <a:solidFill>
                <a:srgbClr val="000000"/>
              </a:solidFill>
            </a:endParaRPr>
          </a:p>
        </p:txBody>
      </p:sp>
      <p:pic>
        <p:nvPicPr>
          <p:cNvPr id="2" name="Image 1"/>
          <p:cNvPicPr>
            <a:picLocks noChangeAspect="1"/>
          </p:cNvPicPr>
          <p:nvPr/>
        </p:nvPicPr>
        <p:blipFill>
          <a:blip r:embed="rId2"/>
          <a:stretch>
            <a:fillRect/>
          </a:stretch>
        </p:blipFill>
        <p:spPr>
          <a:xfrm>
            <a:off x="457200" y="1676401"/>
            <a:ext cx="7799173" cy="4800600"/>
          </a:xfrm>
          <a:prstGeom prst="rect">
            <a:avLst/>
          </a:prstGeom>
        </p:spPr>
      </p:pic>
    </p:spTree>
    <p:extLst>
      <p:ext uri="{BB962C8B-B14F-4D97-AF65-F5344CB8AC3E}">
        <p14:creationId xmlns:p14="http://schemas.microsoft.com/office/powerpoint/2010/main" val="29367375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p:cNvSpPr>
            <a:spLocks noGrp="1"/>
          </p:cNvSpPr>
          <p:nvPr>
            <p:ph type="title"/>
          </p:nvPr>
        </p:nvSpPr>
        <p:spPr>
          <a:xfrm>
            <a:off x="457200" y="122238"/>
            <a:ext cx="7543800" cy="944562"/>
          </a:xfrm>
        </p:spPr>
        <p:txBody>
          <a:bodyPr/>
          <a:lstStyle/>
          <a:p>
            <a:r>
              <a:rPr lang="fr-FR" altLang="fr-FR" sz="2400" dirty="0"/>
              <a:t>Data &amp; descriptive statistics</a:t>
            </a:r>
          </a:p>
        </p:txBody>
      </p:sp>
      <p:sp>
        <p:nvSpPr>
          <p:cNvPr id="6147" name="Espace réservé du contenu 2"/>
          <p:cNvSpPr>
            <a:spLocks noGrp="1"/>
          </p:cNvSpPr>
          <p:nvPr>
            <p:ph idx="1"/>
          </p:nvPr>
        </p:nvSpPr>
        <p:spPr>
          <a:xfrm>
            <a:off x="457200" y="1752600"/>
            <a:ext cx="8229600" cy="4378325"/>
          </a:xfrm>
        </p:spPr>
        <p:txBody>
          <a:bodyPr/>
          <a:lstStyle/>
          <a:p>
            <a:pPr algn="just">
              <a:buFont typeface="Wingdings" panose="05000000000000000000" pitchFamily="2" charset="2"/>
              <a:buChar char="§"/>
            </a:pPr>
            <a:endParaRPr lang="en-US" altLang="fr-FR" sz="2000" dirty="0"/>
          </a:p>
          <a:p>
            <a:pPr algn="just">
              <a:buFont typeface="Wingdings" panose="05000000000000000000" pitchFamily="2" charset="2"/>
              <a:buChar char="§"/>
            </a:pPr>
            <a:endParaRPr lang="en-US" altLang="fr-FR" sz="2000" dirty="0"/>
          </a:p>
          <a:p>
            <a:pPr marL="0" indent="0" algn="just">
              <a:buNone/>
            </a:pPr>
            <a:endParaRPr lang="en-US" altLang="fr-FR" sz="2000" dirty="0"/>
          </a:p>
        </p:txBody>
      </p:sp>
      <p:sp>
        <p:nvSpPr>
          <p:cNvPr id="6148" name="Espace réservé du numéro de diapositive 8"/>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9pPr>
          </a:lstStyle>
          <a:p>
            <a:pPr>
              <a:spcBef>
                <a:spcPct val="0"/>
              </a:spcBef>
              <a:buClrTx/>
              <a:buSzTx/>
              <a:buFontTx/>
              <a:buNone/>
            </a:pPr>
            <a:fld id="{6F2FE0FE-962F-4215-8FD2-F224904F387E}" type="slidenum">
              <a:rPr lang="fr-FR" altLang="en-US" sz="1000">
                <a:solidFill>
                  <a:srgbClr val="000000"/>
                </a:solidFill>
              </a:rPr>
              <a:pPr>
                <a:spcBef>
                  <a:spcPct val="0"/>
                </a:spcBef>
                <a:buClrTx/>
                <a:buSzTx/>
                <a:buFontTx/>
                <a:buNone/>
              </a:pPr>
              <a:t>16</a:t>
            </a:fld>
            <a:endParaRPr lang="fr-FR" altLang="en-US" sz="1000">
              <a:solidFill>
                <a:srgbClr val="000000"/>
              </a:solidFill>
            </a:endParaRPr>
          </a:p>
        </p:txBody>
      </p:sp>
      <p:pic>
        <p:nvPicPr>
          <p:cNvPr id="2" name="Image 1"/>
          <p:cNvPicPr>
            <a:picLocks noChangeAspect="1"/>
          </p:cNvPicPr>
          <p:nvPr/>
        </p:nvPicPr>
        <p:blipFill>
          <a:blip r:embed="rId2"/>
          <a:stretch>
            <a:fillRect/>
          </a:stretch>
        </p:blipFill>
        <p:spPr>
          <a:xfrm>
            <a:off x="465993" y="1295400"/>
            <a:ext cx="7420314" cy="5410200"/>
          </a:xfrm>
          <a:prstGeom prst="rect">
            <a:avLst/>
          </a:prstGeom>
        </p:spPr>
      </p:pic>
    </p:spTree>
    <p:extLst>
      <p:ext uri="{BB962C8B-B14F-4D97-AF65-F5344CB8AC3E}">
        <p14:creationId xmlns:p14="http://schemas.microsoft.com/office/powerpoint/2010/main" val="28165584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p:cNvSpPr>
            <a:spLocks noGrp="1"/>
          </p:cNvSpPr>
          <p:nvPr>
            <p:ph type="title"/>
          </p:nvPr>
        </p:nvSpPr>
        <p:spPr>
          <a:xfrm>
            <a:off x="457200" y="122238"/>
            <a:ext cx="7543800" cy="944562"/>
          </a:xfrm>
        </p:spPr>
        <p:txBody>
          <a:bodyPr/>
          <a:lstStyle/>
          <a:p>
            <a:r>
              <a:rPr lang="fr-FR" altLang="fr-FR" sz="2400" dirty="0"/>
              <a:t>Data &amp; descriptive statistics</a:t>
            </a:r>
          </a:p>
        </p:txBody>
      </p:sp>
      <p:sp>
        <p:nvSpPr>
          <p:cNvPr id="6147" name="Espace réservé du contenu 2"/>
          <p:cNvSpPr>
            <a:spLocks noGrp="1"/>
          </p:cNvSpPr>
          <p:nvPr>
            <p:ph idx="1"/>
          </p:nvPr>
        </p:nvSpPr>
        <p:spPr>
          <a:xfrm>
            <a:off x="457200" y="1752600"/>
            <a:ext cx="8229600" cy="4378325"/>
          </a:xfrm>
        </p:spPr>
        <p:txBody>
          <a:bodyPr/>
          <a:lstStyle/>
          <a:p>
            <a:pPr algn="just">
              <a:buFont typeface="Wingdings" panose="05000000000000000000" pitchFamily="2" charset="2"/>
              <a:buChar char="§"/>
            </a:pPr>
            <a:endParaRPr lang="en-US" altLang="fr-FR" sz="2000" dirty="0"/>
          </a:p>
          <a:p>
            <a:pPr algn="just">
              <a:buFont typeface="Wingdings" panose="05000000000000000000" pitchFamily="2" charset="2"/>
              <a:buChar char="§"/>
            </a:pPr>
            <a:endParaRPr lang="en-US" altLang="fr-FR" sz="2000" dirty="0"/>
          </a:p>
          <a:p>
            <a:pPr marL="0" indent="0" algn="just">
              <a:buNone/>
            </a:pPr>
            <a:endParaRPr lang="en-US" altLang="fr-FR" sz="2000" dirty="0"/>
          </a:p>
        </p:txBody>
      </p:sp>
      <p:sp>
        <p:nvSpPr>
          <p:cNvPr id="6148" name="Espace réservé du numéro de diapositive 8"/>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9pPr>
          </a:lstStyle>
          <a:p>
            <a:pPr>
              <a:spcBef>
                <a:spcPct val="0"/>
              </a:spcBef>
              <a:buClrTx/>
              <a:buSzTx/>
              <a:buFontTx/>
              <a:buNone/>
            </a:pPr>
            <a:fld id="{6F2FE0FE-962F-4215-8FD2-F224904F387E}" type="slidenum">
              <a:rPr lang="fr-FR" altLang="en-US" sz="1000">
                <a:solidFill>
                  <a:srgbClr val="000000"/>
                </a:solidFill>
              </a:rPr>
              <a:pPr>
                <a:spcBef>
                  <a:spcPct val="0"/>
                </a:spcBef>
                <a:buClrTx/>
                <a:buSzTx/>
                <a:buFontTx/>
                <a:buNone/>
              </a:pPr>
              <a:t>17</a:t>
            </a:fld>
            <a:endParaRPr lang="fr-FR" altLang="en-US" sz="1000">
              <a:solidFill>
                <a:srgbClr val="000000"/>
              </a:solidFill>
            </a:endParaRPr>
          </a:p>
        </p:txBody>
      </p:sp>
      <p:pic>
        <p:nvPicPr>
          <p:cNvPr id="2" name="Image 1"/>
          <p:cNvPicPr>
            <a:picLocks noChangeAspect="1"/>
          </p:cNvPicPr>
          <p:nvPr/>
        </p:nvPicPr>
        <p:blipFill>
          <a:blip r:embed="rId2"/>
          <a:stretch>
            <a:fillRect/>
          </a:stretch>
        </p:blipFill>
        <p:spPr>
          <a:xfrm>
            <a:off x="731533" y="1131155"/>
            <a:ext cx="6995133" cy="5621214"/>
          </a:xfrm>
          <a:prstGeom prst="rect">
            <a:avLst/>
          </a:prstGeom>
        </p:spPr>
      </p:pic>
    </p:spTree>
    <p:extLst>
      <p:ext uri="{BB962C8B-B14F-4D97-AF65-F5344CB8AC3E}">
        <p14:creationId xmlns:p14="http://schemas.microsoft.com/office/powerpoint/2010/main" val="30788549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p:cNvSpPr>
            <a:spLocks noGrp="1"/>
          </p:cNvSpPr>
          <p:nvPr>
            <p:ph type="title"/>
          </p:nvPr>
        </p:nvSpPr>
        <p:spPr>
          <a:xfrm>
            <a:off x="457200" y="122238"/>
            <a:ext cx="7543800" cy="944562"/>
          </a:xfrm>
        </p:spPr>
        <p:txBody>
          <a:bodyPr/>
          <a:lstStyle/>
          <a:p>
            <a:r>
              <a:rPr lang="fr-FR" altLang="fr-FR" sz="2400" dirty="0"/>
              <a:t>Data &amp; descriptive statistics</a:t>
            </a:r>
          </a:p>
        </p:txBody>
      </p:sp>
      <p:sp>
        <p:nvSpPr>
          <p:cNvPr id="6147" name="Espace réservé du contenu 2"/>
          <p:cNvSpPr>
            <a:spLocks noGrp="1"/>
          </p:cNvSpPr>
          <p:nvPr>
            <p:ph idx="1"/>
          </p:nvPr>
        </p:nvSpPr>
        <p:spPr>
          <a:xfrm>
            <a:off x="457200" y="1752600"/>
            <a:ext cx="8229600" cy="4378325"/>
          </a:xfrm>
        </p:spPr>
        <p:txBody>
          <a:bodyPr/>
          <a:lstStyle/>
          <a:p>
            <a:pPr algn="just">
              <a:buFont typeface="Wingdings" panose="05000000000000000000" pitchFamily="2" charset="2"/>
              <a:buChar char="§"/>
            </a:pPr>
            <a:endParaRPr lang="en-US" altLang="fr-FR" sz="2000" dirty="0"/>
          </a:p>
          <a:p>
            <a:pPr algn="just">
              <a:buFont typeface="Wingdings" panose="05000000000000000000" pitchFamily="2" charset="2"/>
              <a:buChar char="§"/>
            </a:pPr>
            <a:endParaRPr lang="en-US" altLang="fr-FR" sz="2000" dirty="0"/>
          </a:p>
          <a:p>
            <a:pPr marL="0" indent="0" algn="just">
              <a:buNone/>
            </a:pPr>
            <a:endParaRPr lang="en-US" altLang="fr-FR" sz="2000" dirty="0"/>
          </a:p>
        </p:txBody>
      </p:sp>
      <p:sp>
        <p:nvSpPr>
          <p:cNvPr id="6148" name="Espace réservé du numéro de diapositive 8"/>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9pPr>
          </a:lstStyle>
          <a:p>
            <a:pPr>
              <a:spcBef>
                <a:spcPct val="0"/>
              </a:spcBef>
              <a:buClrTx/>
              <a:buSzTx/>
              <a:buFontTx/>
              <a:buNone/>
            </a:pPr>
            <a:fld id="{6F2FE0FE-962F-4215-8FD2-F224904F387E}" type="slidenum">
              <a:rPr lang="fr-FR" altLang="en-US" sz="1000">
                <a:solidFill>
                  <a:srgbClr val="000000"/>
                </a:solidFill>
              </a:rPr>
              <a:pPr>
                <a:spcBef>
                  <a:spcPct val="0"/>
                </a:spcBef>
                <a:buClrTx/>
                <a:buSzTx/>
                <a:buFontTx/>
                <a:buNone/>
              </a:pPr>
              <a:t>18</a:t>
            </a:fld>
            <a:endParaRPr lang="fr-FR" altLang="en-US" sz="1000">
              <a:solidFill>
                <a:srgbClr val="000000"/>
              </a:solidFill>
            </a:endParaRPr>
          </a:p>
        </p:txBody>
      </p:sp>
      <p:pic>
        <p:nvPicPr>
          <p:cNvPr id="2" name="Image 1"/>
          <p:cNvPicPr>
            <a:picLocks noChangeAspect="1"/>
          </p:cNvPicPr>
          <p:nvPr/>
        </p:nvPicPr>
        <p:blipFill>
          <a:blip r:embed="rId2"/>
          <a:stretch>
            <a:fillRect/>
          </a:stretch>
        </p:blipFill>
        <p:spPr>
          <a:xfrm>
            <a:off x="762000" y="1155699"/>
            <a:ext cx="6666883" cy="5572125"/>
          </a:xfrm>
          <a:prstGeom prst="rect">
            <a:avLst/>
          </a:prstGeom>
        </p:spPr>
      </p:pic>
    </p:spTree>
    <p:extLst>
      <p:ext uri="{BB962C8B-B14F-4D97-AF65-F5344CB8AC3E}">
        <p14:creationId xmlns:p14="http://schemas.microsoft.com/office/powerpoint/2010/main" val="21936258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p:cNvSpPr>
            <a:spLocks noGrp="1"/>
          </p:cNvSpPr>
          <p:nvPr>
            <p:ph type="title"/>
          </p:nvPr>
        </p:nvSpPr>
        <p:spPr>
          <a:xfrm>
            <a:off x="457200" y="122238"/>
            <a:ext cx="7543800" cy="944562"/>
          </a:xfrm>
        </p:spPr>
        <p:txBody>
          <a:bodyPr/>
          <a:lstStyle/>
          <a:p>
            <a:r>
              <a:rPr lang="fr-FR" altLang="fr-FR" sz="2400" dirty="0"/>
              <a:t>Data &amp; descriptive statistics</a:t>
            </a:r>
          </a:p>
        </p:txBody>
      </p:sp>
      <p:sp>
        <p:nvSpPr>
          <p:cNvPr id="6147" name="Espace réservé du contenu 2"/>
          <p:cNvSpPr>
            <a:spLocks noGrp="1"/>
          </p:cNvSpPr>
          <p:nvPr>
            <p:ph idx="1"/>
          </p:nvPr>
        </p:nvSpPr>
        <p:spPr>
          <a:xfrm>
            <a:off x="457200" y="1752600"/>
            <a:ext cx="8229600" cy="4378325"/>
          </a:xfrm>
        </p:spPr>
        <p:txBody>
          <a:bodyPr/>
          <a:lstStyle/>
          <a:p>
            <a:pPr algn="just">
              <a:buFont typeface="Wingdings" panose="05000000000000000000" pitchFamily="2" charset="2"/>
              <a:buChar char="§"/>
            </a:pPr>
            <a:endParaRPr lang="en-US" altLang="fr-FR" sz="2000" dirty="0"/>
          </a:p>
          <a:p>
            <a:pPr algn="just">
              <a:buFont typeface="Wingdings" panose="05000000000000000000" pitchFamily="2" charset="2"/>
              <a:buChar char="§"/>
            </a:pPr>
            <a:endParaRPr lang="en-US" altLang="fr-FR" sz="2000" dirty="0"/>
          </a:p>
          <a:p>
            <a:pPr marL="0" indent="0" algn="just">
              <a:buNone/>
            </a:pPr>
            <a:endParaRPr lang="en-US" altLang="fr-FR" sz="2000" dirty="0"/>
          </a:p>
        </p:txBody>
      </p:sp>
      <p:sp>
        <p:nvSpPr>
          <p:cNvPr id="6148" name="Espace réservé du numéro de diapositive 8"/>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9pPr>
          </a:lstStyle>
          <a:p>
            <a:pPr>
              <a:spcBef>
                <a:spcPct val="0"/>
              </a:spcBef>
              <a:buClrTx/>
              <a:buSzTx/>
              <a:buFontTx/>
              <a:buNone/>
            </a:pPr>
            <a:fld id="{6F2FE0FE-962F-4215-8FD2-F224904F387E}" type="slidenum">
              <a:rPr lang="fr-FR" altLang="en-US" sz="1000">
                <a:solidFill>
                  <a:srgbClr val="000000"/>
                </a:solidFill>
              </a:rPr>
              <a:pPr>
                <a:spcBef>
                  <a:spcPct val="0"/>
                </a:spcBef>
                <a:buClrTx/>
                <a:buSzTx/>
                <a:buFontTx/>
                <a:buNone/>
              </a:pPr>
              <a:t>19</a:t>
            </a:fld>
            <a:endParaRPr lang="fr-FR" altLang="en-US" sz="1000">
              <a:solidFill>
                <a:srgbClr val="000000"/>
              </a:solidFill>
            </a:endParaRPr>
          </a:p>
        </p:txBody>
      </p:sp>
      <p:pic>
        <p:nvPicPr>
          <p:cNvPr id="2" name="Image 1"/>
          <p:cNvPicPr>
            <a:picLocks noChangeAspect="1"/>
          </p:cNvPicPr>
          <p:nvPr/>
        </p:nvPicPr>
        <p:blipFill>
          <a:blip r:embed="rId2"/>
          <a:stretch>
            <a:fillRect/>
          </a:stretch>
        </p:blipFill>
        <p:spPr>
          <a:xfrm>
            <a:off x="990600" y="1137992"/>
            <a:ext cx="6248400" cy="5607539"/>
          </a:xfrm>
          <a:prstGeom prst="rect">
            <a:avLst/>
          </a:prstGeom>
        </p:spPr>
      </p:pic>
    </p:spTree>
    <p:extLst>
      <p:ext uri="{BB962C8B-B14F-4D97-AF65-F5344CB8AC3E}">
        <p14:creationId xmlns:p14="http://schemas.microsoft.com/office/powerpoint/2010/main" val="7357816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Espace réservé du contenu 2"/>
          <p:cNvSpPr>
            <a:spLocks noGrp="1"/>
          </p:cNvSpPr>
          <p:nvPr>
            <p:ph idx="1"/>
          </p:nvPr>
        </p:nvSpPr>
        <p:spPr>
          <a:xfrm>
            <a:off x="457200" y="1143000"/>
            <a:ext cx="8229600" cy="4987925"/>
          </a:xfrm>
        </p:spPr>
        <p:txBody>
          <a:bodyPr/>
          <a:lstStyle/>
          <a:p>
            <a:pPr marL="0" indent="0" algn="ctr">
              <a:buFont typeface="Wingdings" panose="05000000000000000000" pitchFamily="2" charset="2"/>
              <a:buNone/>
              <a:defRPr/>
            </a:pPr>
            <a:r>
              <a:rPr lang="en-US" altLang="fr-FR" sz="2800" b="1" dirty="0">
                <a:solidFill>
                  <a:schemeClr val="tx2"/>
                </a:solidFill>
              </a:rPr>
              <a:t>Agenda</a:t>
            </a:r>
          </a:p>
          <a:p>
            <a:pPr marL="0" indent="0" algn="just">
              <a:buNone/>
              <a:defRPr/>
            </a:pPr>
            <a:endParaRPr lang="en-US" altLang="fr-FR" sz="2000" dirty="0"/>
          </a:p>
          <a:p>
            <a:pPr marL="0" indent="0" algn="just">
              <a:buNone/>
              <a:defRPr/>
            </a:pPr>
            <a:endParaRPr lang="en-US" altLang="fr-FR" sz="2000" dirty="0"/>
          </a:p>
          <a:p>
            <a:pPr marL="457200" indent="-457200" algn="just">
              <a:buFont typeface="Wingdings" panose="05000000000000000000" pitchFamily="2" charset="2"/>
              <a:buAutoNum type="arabicParenR"/>
              <a:defRPr/>
            </a:pPr>
            <a:r>
              <a:rPr lang="en-US" altLang="fr-FR" sz="2000" dirty="0"/>
              <a:t>Introduction and motivation</a:t>
            </a:r>
          </a:p>
          <a:p>
            <a:pPr marL="457200" indent="-457200" algn="just">
              <a:buFont typeface="Wingdings" panose="05000000000000000000" pitchFamily="2" charset="2"/>
              <a:buAutoNum type="arabicParenR"/>
              <a:defRPr/>
            </a:pPr>
            <a:endParaRPr lang="en-US" altLang="fr-FR" sz="2000" dirty="0"/>
          </a:p>
          <a:p>
            <a:pPr marL="457200" indent="-457200" algn="just">
              <a:buFont typeface="Wingdings" panose="05000000000000000000" pitchFamily="2" charset="2"/>
              <a:buAutoNum type="arabicParenR"/>
              <a:defRPr/>
            </a:pPr>
            <a:r>
              <a:rPr lang="en-US" altLang="fr-FR" sz="2000" dirty="0"/>
              <a:t>Literature review</a:t>
            </a:r>
          </a:p>
          <a:p>
            <a:pPr marL="457200" indent="-457200" algn="just">
              <a:buFont typeface="Wingdings" panose="05000000000000000000" pitchFamily="2" charset="2"/>
              <a:buAutoNum type="arabicParenR"/>
              <a:defRPr/>
            </a:pPr>
            <a:endParaRPr lang="en-US" altLang="fr-FR" sz="2000" dirty="0"/>
          </a:p>
          <a:p>
            <a:pPr marL="457200" indent="-457200" algn="just">
              <a:buFont typeface="Wingdings" panose="05000000000000000000" pitchFamily="2" charset="2"/>
              <a:buAutoNum type="arabicParenR"/>
              <a:defRPr/>
            </a:pPr>
            <a:r>
              <a:rPr lang="en-US" altLang="fr-FR" sz="2000" dirty="0"/>
              <a:t>Data &amp; descriptive statistics</a:t>
            </a:r>
          </a:p>
          <a:p>
            <a:pPr marL="457200" indent="-457200" algn="just">
              <a:buFont typeface="Wingdings" panose="05000000000000000000" pitchFamily="2" charset="2"/>
              <a:buAutoNum type="arabicParenR"/>
              <a:defRPr/>
            </a:pPr>
            <a:endParaRPr lang="en-US" altLang="fr-FR" sz="2000" dirty="0"/>
          </a:p>
          <a:p>
            <a:pPr marL="457200" indent="-457200" algn="just">
              <a:buFont typeface="Wingdings" panose="05000000000000000000" pitchFamily="2" charset="2"/>
              <a:buAutoNum type="arabicParenR"/>
              <a:defRPr/>
            </a:pPr>
            <a:r>
              <a:rPr lang="en-US" altLang="fr-FR" sz="2000" dirty="0"/>
              <a:t>Methodology &amp; results</a:t>
            </a:r>
          </a:p>
          <a:p>
            <a:pPr marL="457200" indent="-457200" algn="just">
              <a:buFont typeface="Wingdings" panose="05000000000000000000" pitchFamily="2" charset="2"/>
              <a:buAutoNum type="arabicParenR"/>
              <a:defRPr/>
            </a:pPr>
            <a:endParaRPr lang="en-US" altLang="fr-FR" sz="2000" dirty="0"/>
          </a:p>
          <a:p>
            <a:pPr marL="457200" indent="-457200" algn="just">
              <a:buFont typeface="Wingdings" panose="05000000000000000000" pitchFamily="2" charset="2"/>
              <a:buAutoNum type="arabicParenR"/>
              <a:defRPr/>
            </a:pPr>
            <a:r>
              <a:rPr lang="en-US" altLang="fr-FR" sz="2000" dirty="0"/>
              <a:t>Robustness checks</a:t>
            </a:r>
          </a:p>
          <a:p>
            <a:pPr marL="457200" indent="-457200" algn="just">
              <a:buFont typeface="Wingdings" panose="05000000000000000000" pitchFamily="2" charset="2"/>
              <a:buAutoNum type="arabicParenR"/>
              <a:defRPr/>
            </a:pPr>
            <a:endParaRPr lang="en-US" altLang="fr-FR" sz="2000" dirty="0"/>
          </a:p>
          <a:p>
            <a:pPr marL="457200" indent="-457200" algn="just">
              <a:buFont typeface="Wingdings" panose="05000000000000000000" pitchFamily="2" charset="2"/>
              <a:buAutoNum type="arabicParenR"/>
              <a:defRPr/>
            </a:pPr>
            <a:r>
              <a:rPr lang="en-US" altLang="fr-FR" sz="2000" dirty="0"/>
              <a:t>Conclusion</a:t>
            </a:r>
          </a:p>
        </p:txBody>
      </p:sp>
      <p:sp>
        <p:nvSpPr>
          <p:cNvPr id="10243" name="Espace réservé du numéro de diapositive 8"/>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9pPr>
          </a:lstStyle>
          <a:p>
            <a:pPr>
              <a:spcBef>
                <a:spcPct val="0"/>
              </a:spcBef>
              <a:buClrTx/>
              <a:buSzTx/>
              <a:buFontTx/>
              <a:buNone/>
            </a:pPr>
            <a:fld id="{03841730-74DE-4C3F-8B9B-35F5A348E5AD}" type="slidenum">
              <a:rPr lang="fr-FR" altLang="en-US" sz="1000">
                <a:solidFill>
                  <a:srgbClr val="000000"/>
                </a:solidFill>
              </a:rPr>
              <a:pPr>
                <a:spcBef>
                  <a:spcPct val="0"/>
                </a:spcBef>
                <a:buClrTx/>
                <a:buSzTx/>
                <a:buFontTx/>
                <a:buNone/>
              </a:pPr>
              <a:t>2</a:t>
            </a:fld>
            <a:endParaRPr lang="fr-FR" altLang="en-US" sz="1000">
              <a:solidFill>
                <a:srgbClr val="00000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p:cNvSpPr>
            <a:spLocks noGrp="1"/>
          </p:cNvSpPr>
          <p:nvPr>
            <p:ph type="title"/>
          </p:nvPr>
        </p:nvSpPr>
        <p:spPr>
          <a:xfrm>
            <a:off x="457200" y="122238"/>
            <a:ext cx="7543800" cy="944562"/>
          </a:xfrm>
        </p:spPr>
        <p:txBody>
          <a:bodyPr/>
          <a:lstStyle/>
          <a:p>
            <a:r>
              <a:rPr lang="en-US" altLang="fr-FR" sz="2400" dirty="0"/>
              <a:t>Methodology &amp; results</a:t>
            </a:r>
            <a:endParaRPr lang="fr-FR" altLang="fr-FR" sz="2400" dirty="0"/>
          </a:p>
        </p:txBody>
      </p:sp>
      <p:sp>
        <p:nvSpPr>
          <p:cNvPr id="6147" name="Espace réservé du contenu 2"/>
          <p:cNvSpPr>
            <a:spLocks noGrp="1"/>
          </p:cNvSpPr>
          <p:nvPr>
            <p:ph idx="1"/>
          </p:nvPr>
        </p:nvSpPr>
        <p:spPr>
          <a:xfrm>
            <a:off x="457200" y="1752600"/>
            <a:ext cx="8229600" cy="4378325"/>
          </a:xfrm>
        </p:spPr>
        <p:txBody>
          <a:bodyPr/>
          <a:lstStyle/>
          <a:p>
            <a:pPr algn="just">
              <a:buFont typeface="Wingdings" panose="05000000000000000000" pitchFamily="2" charset="2"/>
              <a:buChar char="§"/>
            </a:pPr>
            <a:r>
              <a:rPr lang="en-US" altLang="fr-FR" sz="2000" dirty="0"/>
              <a:t>Degree of credit procyclicality: </a:t>
            </a:r>
            <a:r>
              <a:rPr lang="en-US" altLang="fr-FR" sz="2000" dirty="0">
                <a:solidFill>
                  <a:srgbClr val="C00000"/>
                </a:solidFill>
              </a:rPr>
              <a:t>intensity of the response of credit to a real activity shock</a:t>
            </a:r>
          </a:p>
          <a:p>
            <a:pPr lvl="1" algn="just">
              <a:buFont typeface="Wingdings" panose="05000000000000000000" pitchFamily="2" charset="2"/>
              <a:buChar char="§"/>
            </a:pPr>
            <a:r>
              <a:rPr lang="en-US" altLang="fr-FR" sz="1600" dirty="0"/>
              <a:t>Vector autoregressive (VAR) framework: orthogonalised impulse response function of the credit cycle to a business cycle shock</a:t>
            </a:r>
          </a:p>
          <a:p>
            <a:pPr lvl="1" algn="just">
              <a:buFont typeface="Wingdings" panose="05000000000000000000" pitchFamily="2" charset="2"/>
              <a:buChar char="§"/>
            </a:pPr>
            <a:endParaRPr lang="en-US" altLang="fr-FR" sz="1600" dirty="0"/>
          </a:p>
          <a:p>
            <a:pPr algn="just">
              <a:buFont typeface="Wingdings" panose="05000000000000000000" pitchFamily="2" charset="2"/>
              <a:buChar char="§"/>
            </a:pPr>
            <a:r>
              <a:rPr lang="en-US" altLang="fr-FR" sz="2000" dirty="0"/>
              <a:t>Testing whether </a:t>
            </a:r>
            <a:r>
              <a:rPr lang="en-US" altLang="fr-FR" sz="2000" dirty="0">
                <a:solidFill>
                  <a:srgbClr val="C00000"/>
                </a:solidFill>
              </a:rPr>
              <a:t>cross-country heterogeneity in credit procyclicality </a:t>
            </a:r>
            <a:r>
              <a:rPr lang="en-US" altLang="fr-FR" sz="2000" dirty="0"/>
              <a:t>is conditional on the way the macroprudential policy is conducted</a:t>
            </a:r>
          </a:p>
          <a:p>
            <a:pPr lvl="1" algn="just">
              <a:buFont typeface="Wingdings" panose="05000000000000000000" pitchFamily="2" charset="2"/>
              <a:buChar char="§"/>
            </a:pPr>
            <a:r>
              <a:rPr lang="en-US" altLang="fr-FR" sz="1600" dirty="0">
                <a:solidFill>
                  <a:srgbClr val="C00000"/>
                </a:solidFill>
              </a:rPr>
              <a:t>Interacted panel VAR (IPVAR) framework </a:t>
            </a:r>
            <a:r>
              <a:rPr lang="en-US" altLang="fr-FR" sz="1600" dirty="0"/>
              <a:t>(</a:t>
            </a:r>
            <a:r>
              <a:rPr lang="en-US" altLang="fr-FR" sz="1600" dirty="0">
                <a:solidFill>
                  <a:schemeClr val="tx2"/>
                </a:solidFill>
              </a:rPr>
              <a:t>Towbin &amp; Weber, 2013</a:t>
            </a:r>
            <a:r>
              <a:rPr lang="en-US" altLang="fr-FR" sz="1600" dirty="0"/>
              <a:t>): response coefficients are functions of the cross-time-varying macroprudential policy stance</a:t>
            </a:r>
          </a:p>
          <a:p>
            <a:pPr lvl="1" algn="just">
              <a:buFont typeface="Wingdings" panose="05000000000000000000" pitchFamily="2" charset="2"/>
              <a:buChar char="§"/>
            </a:pPr>
            <a:endParaRPr lang="en-US" altLang="fr-FR" sz="1600" dirty="0"/>
          </a:p>
          <a:p>
            <a:pPr algn="just">
              <a:buFont typeface="Wingdings" panose="05000000000000000000" pitchFamily="2" charset="2"/>
              <a:buChar char="§"/>
            </a:pPr>
            <a:r>
              <a:rPr lang="en-US" altLang="fr-FR" sz="2000" dirty="0">
                <a:solidFill>
                  <a:srgbClr val="C00000"/>
                </a:solidFill>
              </a:rPr>
              <a:t>Main advantage of the IPVAR model</a:t>
            </a:r>
            <a:r>
              <a:rPr lang="en-US" altLang="fr-FR" sz="2000" dirty="0"/>
              <a:t>: formally testing whether the impulse response functions obtained for different levels of the macroprudential variable are statistically different</a:t>
            </a:r>
          </a:p>
          <a:p>
            <a:pPr lvl="1" algn="just">
              <a:buFont typeface="Wingdings" panose="05000000000000000000" pitchFamily="2" charset="2"/>
              <a:buChar char="§"/>
            </a:pPr>
            <a:r>
              <a:rPr lang="en-US" altLang="fr-FR" sz="1600" dirty="0"/>
              <a:t>1</a:t>
            </a:r>
            <a:r>
              <a:rPr lang="en-US" altLang="fr-FR" sz="1600" baseline="30000" dirty="0"/>
              <a:t>st</a:t>
            </a:r>
            <a:r>
              <a:rPr lang="en-US" altLang="fr-FR" sz="1600" dirty="0"/>
              <a:t> and 4</a:t>
            </a:r>
            <a:r>
              <a:rPr lang="en-US" altLang="fr-FR" sz="1600" baseline="30000" dirty="0"/>
              <a:t>th</a:t>
            </a:r>
            <a:r>
              <a:rPr lang="en-US" altLang="fr-FR" sz="1600" dirty="0"/>
              <a:t> quintiles of the sample distribution of the macroprudential variable considered in our paper</a:t>
            </a:r>
          </a:p>
          <a:p>
            <a:pPr algn="just">
              <a:buFont typeface="Wingdings" panose="05000000000000000000" pitchFamily="2" charset="2"/>
              <a:buChar char="§"/>
            </a:pPr>
            <a:endParaRPr lang="en-US" altLang="fr-FR" sz="2000" dirty="0"/>
          </a:p>
          <a:p>
            <a:pPr marL="0" indent="0" algn="just">
              <a:buNone/>
            </a:pPr>
            <a:endParaRPr lang="en-US" altLang="fr-FR" sz="2000" dirty="0"/>
          </a:p>
        </p:txBody>
      </p:sp>
      <p:sp>
        <p:nvSpPr>
          <p:cNvPr id="6148" name="Espace réservé du numéro de diapositive 8"/>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9pPr>
          </a:lstStyle>
          <a:p>
            <a:pPr>
              <a:spcBef>
                <a:spcPct val="0"/>
              </a:spcBef>
              <a:buClrTx/>
              <a:buSzTx/>
              <a:buFontTx/>
              <a:buNone/>
            </a:pPr>
            <a:fld id="{6F2FE0FE-962F-4215-8FD2-F224904F387E}" type="slidenum">
              <a:rPr lang="fr-FR" altLang="en-US" sz="1000">
                <a:solidFill>
                  <a:srgbClr val="000000"/>
                </a:solidFill>
              </a:rPr>
              <a:pPr>
                <a:spcBef>
                  <a:spcPct val="0"/>
                </a:spcBef>
                <a:buClrTx/>
                <a:buSzTx/>
                <a:buFontTx/>
                <a:buNone/>
              </a:pPr>
              <a:t>20</a:t>
            </a:fld>
            <a:endParaRPr lang="fr-FR" altLang="en-US" sz="1000">
              <a:solidFill>
                <a:srgbClr val="000000"/>
              </a:solidFill>
            </a:endParaRPr>
          </a:p>
        </p:txBody>
      </p:sp>
    </p:spTree>
    <p:extLst>
      <p:ext uri="{BB962C8B-B14F-4D97-AF65-F5344CB8AC3E}">
        <p14:creationId xmlns:p14="http://schemas.microsoft.com/office/powerpoint/2010/main" val="7054561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p:cNvSpPr>
            <a:spLocks noGrp="1"/>
          </p:cNvSpPr>
          <p:nvPr>
            <p:ph type="title"/>
          </p:nvPr>
        </p:nvSpPr>
        <p:spPr>
          <a:xfrm>
            <a:off x="457200" y="122238"/>
            <a:ext cx="7543800" cy="944562"/>
          </a:xfrm>
        </p:spPr>
        <p:txBody>
          <a:bodyPr/>
          <a:lstStyle/>
          <a:p>
            <a:r>
              <a:rPr lang="en-US" altLang="fr-FR" sz="2400" dirty="0"/>
              <a:t>Methodology &amp; results</a:t>
            </a:r>
            <a:endParaRPr lang="fr-FR" altLang="fr-FR" sz="2400" dirty="0"/>
          </a:p>
        </p:txBody>
      </p:sp>
      <p:sp>
        <p:nvSpPr>
          <p:cNvPr id="6147" name="Espace réservé du contenu 2"/>
          <p:cNvSpPr>
            <a:spLocks noGrp="1"/>
          </p:cNvSpPr>
          <p:nvPr>
            <p:ph idx="1"/>
          </p:nvPr>
        </p:nvSpPr>
        <p:spPr>
          <a:xfrm>
            <a:off x="457200" y="1752600"/>
            <a:ext cx="8229600" cy="4378325"/>
          </a:xfrm>
        </p:spPr>
        <p:txBody>
          <a:bodyPr/>
          <a:lstStyle/>
          <a:p>
            <a:pPr algn="just">
              <a:buFont typeface="Wingdings" panose="05000000000000000000" pitchFamily="2" charset="2"/>
              <a:buChar char="§"/>
            </a:pPr>
            <a:r>
              <a:rPr lang="en-US" altLang="fr-FR" sz="2000" dirty="0"/>
              <a:t>The structural form of the IPVAR model is the following:</a:t>
            </a:r>
          </a:p>
          <a:p>
            <a:pPr algn="just">
              <a:buFont typeface="Wingdings" panose="05000000000000000000" pitchFamily="2" charset="2"/>
              <a:buChar char="§"/>
            </a:pPr>
            <a:endParaRPr lang="en-US" altLang="fr-FR" sz="2000" dirty="0"/>
          </a:p>
          <a:p>
            <a:pPr algn="just">
              <a:buFont typeface="Wingdings" panose="05000000000000000000" pitchFamily="2" charset="2"/>
              <a:buChar char="§"/>
            </a:pPr>
            <a:endParaRPr lang="en-US" altLang="fr-FR" sz="2000" dirty="0"/>
          </a:p>
          <a:p>
            <a:pPr algn="just">
              <a:buFont typeface="Wingdings" panose="05000000000000000000" pitchFamily="2" charset="2"/>
              <a:buChar char="§"/>
            </a:pPr>
            <a:endParaRPr lang="en-US" altLang="fr-FR" sz="2000" dirty="0"/>
          </a:p>
          <a:p>
            <a:pPr algn="just">
              <a:buFont typeface="Wingdings" panose="05000000000000000000" pitchFamily="2" charset="2"/>
              <a:buChar char="§"/>
            </a:pPr>
            <a:endParaRPr lang="en-US" altLang="fr-FR" sz="2000" dirty="0"/>
          </a:p>
          <a:p>
            <a:pPr algn="just">
              <a:buFont typeface="Wingdings" panose="05000000000000000000" pitchFamily="2" charset="2"/>
              <a:buChar char="§"/>
            </a:pPr>
            <a:endParaRPr lang="en-US" altLang="fr-FR" sz="2000" dirty="0"/>
          </a:p>
          <a:p>
            <a:pPr algn="just">
              <a:buFont typeface="Wingdings" panose="05000000000000000000" pitchFamily="2" charset="2"/>
              <a:buChar char="§"/>
            </a:pPr>
            <a:endParaRPr lang="en-US" altLang="fr-FR" sz="2000" dirty="0"/>
          </a:p>
          <a:p>
            <a:pPr marL="0" indent="0" algn="just">
              <a:buNone/>
            </a:pPr>
            <a:endParaRPr lang="en-US" altLang="fr-FR" sz="2000" dirty="0"/>
          </a:p>
          <a:p>
            <a:pPr lvl="1" algn="just">
              <a:buFont typeface="Wingdings" panose="05000000000000000000" pitchFamily="2" charset="2"/>
              <a:buChar char="§"/>
            </a:pPr>
            <a:endParaRPr lang="en-US" altLang="fr-FR" sz="1600" dirty="0"/>
          </a:p>
          <a:p>
            <a:pPr lvl="1" algn="just">
              <a:buFont typeface="Wingdings" panose="05000000000000000000" pitchFamily="2" charset="2"/>
              <a:buChar char="§"/>
            </a:pPr>
            <a:r>
              <a:rPr lang="en-US" altLang="fr-FR" sz="1600" dirty="0"/>
              <a:t>With:</a:t>
            </a:r>
          </a:p>
          <a:p>
            <a:pPr algn="just">
              <a:buFont typeface="Wingdings" panose="05000000000000000000" pitchFamily="2" charset="2"/>
              <a:buChar char="§"/>
            </a:pPr>
            <a:endParaRPr lang="en-US" altLang="fr-FR" sz="2000" dirty="0"/>
          </a:p>
          <a:p>
            <a:pPr marL="0" indent="0" algn="just">
              <a:buNone/>
            </a:pPr>
            <a:endParaRPr lang="en-US" altLang="fr-FR" sz="2000" dirty="0"/>
          </a:p>
        </p:txBody>
      </p:sp>
      <p:sp>
        <p:nvSpPr>
          <p:cNvPr id="6148" name="Espace réservé du numéro de diapositive 8"/>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9pPr>
          </a:lstStyle>
          <a:p>
            <a:pPr>
              <a:spcBef>
                <a:spcPct val="0"/>
              </a:spcBef>
              <a:buClrTx/>
              <a:buSzTx/>
              <a:buFontTx/>
              <a:buNone/>
            </a:pPr>
            <a:fld id="{6F2FE0FE-962F-4215-8FD2-F224904F387E}" type="slidenum">
              <a:rPr lang="fr-FR" altLang="en-US" sz="1000">
                <a:solidFill>
                  <a:srgbClr val="000000"/>
                </a:solidFill>
              </a:rPr>
              <a:pPr>
                <a:spcBef>
                  <a:spcPct val="0"/>
                </a:spcBef>
                <a:buClrTx/>
                <a:buSzTx/>
                <a:buFontTx/>
                <a:buNone/>
              </a:pPr>
              <a:t>21</a:t>
            </a:fld>
            <a:endParaRPr lang="fr-FR" altLang="en-US" sz="1000">
              <a:solidFill>
                <a:srgbClr val="000000"/>
              </a:solidFill>
            </a:endParaRPr>
          </a:p>
        </p:txBody>
      </p:sp>
      <p:pic>
        <p:nvPicPr>
          <p:cNvPr id="2" name="Image 1"/>
          <p:cNvPicPr>
            <a:picLocks noChangeAspect="1"/>
          </p:cNvPicPr>
          <p:nvPr/>
        </p:nvPicPr>
        <p:blipFill>
          <a:blip r:embed="rId2"/>
          <a:stretch>
            <a:fillRect/>
          </a:stretch>
        </p:blipFill>
        <p:spPr>
          <a:xfrm>
            <a:off x="990600" y="2285999"/>
            <a:ext cx="7105772" cy="2612923"/>
          </a:xfrm>
          <a:prstGeom prst="rect">
            <a:avLst/>
          </a:prstGeom>
        </p:spPr>
      </p:pic>
      <p:pic>
        <p:nvPicPr>
          <p:cNvPr id="3" name="Image 2"/>
          <p:cNvPicPr>
            <a:picLocks noChangeAspect="1"/>
          </p:cNvPicPr>
          <p:nvPr/>
        </p:nvPicPr>
        <p:blipFill>
          <a:blip r:embed="rId3"/>
          <a:stretch>
            <a:fillRect/>
          </a:stretch>
        </p:blipFill>
        <p:spPr>
          <a:xfrm>
            <a:off x="2828925" y="5584723"/>
            <a:ext cx="2800350" cy="609600"/>
          </a:xfrm>
          <a:prstGeom prst="rect">
            <a:avLst/>
          </a:prstGeom>
        </p:spPr>
      </p:pic>
    </p:spTree>
    <p:extLst>
      <p:ext uri="{BB962C8B-B14F-4D97-AF65-F5344CB8AC3E}">
        <p14:creationId xmlns:p14="http://schemas.microsoft.com/office/powerpoint/2010/main" val="3044231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p:cNvSpPr>
            <a:spLocks noGrp="1"/>
          </p:cNvSpPr>
          <p:nvPr>
            <p:ph type="title"/>
          </p:nvPr>
        </p:nvSpPr>
        <p:spPr>
          <a:xfrm>
            <a:off x="457200" y="122238"/>
            <a:ext cx="7543800" cy="944562"/>
          </a:xfrm>
        </p:spPr>
        <p:txBody>
          <a:bodyPr/>
          <a:lstStyle/>
          <a:p>
            <a:r>
              <a:rPr lang="en-US" altLang="fr-FR" sz="2400" dirty="0"/>
              <a:t>Methodology &amp; results</a:t>
            </a:r>
            <a:endParaRPr lang="fr-FR" altLang="fr-FR" sz="2400" dirty="0"/>
          </a:p>
        </p:txBody>
      </p:sp>
      <p:sp>
        <p:nvSpPr>
          <p:cNvPr id="6147" name="Espace réservé du contenu 2"/>
          <p:cNvSpPr>
            <a:spLocks noGrp="1"/>
          </p:cNvSpPr>
          <p:nvPr>
            <p:ph idx="1"/>
          </p:nvPr>
        </p:nvSpPr>
        <p:spPr>
          <a:xfrm>
            <a:off x="457200" y="1752600"/>
            <a:ext cx="8229600" cy="4378325"/>
          </a:xfrm>
        </p:spPr>
        <p:txBody>
          <a:bodyPr/>
          <a:lstStyle/>
          <a:p>
            <a:pPr algn="just">
              <a:buFont typeface="Wingdings" panose="05000000000000000000" pitchFamily="2" charset="2"/>
              <a:buChar char="§"/>
            </a:pPr>
            <a:endParaRPr lang="en-US" altLang="fr-FR" sz="2000" dirty="0"/>
          </a:p>
          <a:p>
            <a:pPr algn="just">
              <a:buFont typeface="Wingdings" panose="05000000000000000000" pitchFamily="2" charset="2"/>
              <a:buChar char="§"/>
            </a:pPr>
            <a:endParaRPr lang="en-US" altLang="fr-FR" sz="2000" dirty="0"/>
          </a:p>
          <a:p>
            <a:pPr marL="0" indent="0" algn="just">
              <a:buNone/>
            </a:pPr>
            <a:endParaRPr lang="en-US" altLang="fr-FR" sz="2000" dirty="0"/>
          </a:p>
        </p:txBody>
      </p:sp>
      <p:sp>
        <p:nvSpPr>
          <p:cNvPr id="6148" name="Espace réservé du numéro de diapositive 8"/>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9pPr>
          </a:lstStyle>
          <a:p>
            <a:pPr>
              <a:spcBef>
                <a:spcPct val="0"/>
              </a:spcBef>
              <a:buClrTx/>
              <a:buSzTx/>
              <a:buFontTx/>
              <a:buNone/>
            </a:pPr>
            <a:fld id="{6F2FE0FE-962F-4215-8FD2-F224904F387E}" type="slidenum">
              <a:rPr lang="fr-FR" altLang="en-US" sz="1000">
                <a:solidFill>
                  <a:srgbClr val="000000"/>
                </a:solidFill>
              </a:rPr>
              <a:pPr>
                <a:spcBef>
                  <a:spcPct val="0"/>
                </a:spcBef>
                <a:buClrTx/>
                <a:buSzTx/>
                <a:buFontTx/>
                <a:buNone/>
              </a:pPr>
              <a:t>22</a:t>
            </a:fld>
            <a:endParaRPr lang="fr-FR" altLang="en-US" sz="1000">
              <a:solidFill>
                <a:srgbClr val="000000"/>
              </a:solidFill>
            </a:endParaRPr>
          </a:p>
        </p:txBody>
      </p:sp>
      <p:pic>
        <p:nvPicPr>
          <p:cNvPr id="2" name="Image 1"/>
          <p:cNvPicPr>
            <a:picLocks noChangeAspect="1"/>
          </p:cNvPicPr>
          <p:nvPr/>
        </p:nvPicPr>
        <p:blipFill>
          <a:blip r:embed="rId2"/>
          <a:stretch>
            <a:fillRect/>
          </a:stretch>
        </p:blipFill>
        <p:spPr>
          <a:xfrm>
            <a:off x="1752600" y="1067431"/>
            <a:ext cx="5334000" cy="5726730"/>
          </a:xfrm>
          <a:prstGeom prst="rect">
            <a:avLst/>
          </a:prstGeom>
        </p:spPr>
      </p:pic>
    </p:spTree>
    <p:extLst>
      <p:ext uri="{BB962C8B-B14F-4D97-AF65-F5344CB8AC3E}">
        <p14:creationId xmlns:p14="http://schemas.microsoft.com/office/powerpoint/2010/main" val="14154160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p:cNvSpPr>
            <a:spLocks noGrp="1"/>
          </p:cNvSpPr>
          <p:nvPr>
            <p:ph type="title"/>
          </p:nvPr>
        </p:nvSpPr>
        <p:spPr>
          <a:xfrm>
            <a:off x="457200" y="122238"/>
            <a:ext cx="7543800" cy="944562"/>
          </a:xfrm>
        </p:spPr>
        <p:txBody>
          <a:bodyPr/>
          <a:lstStyle/>
          <a:p>
            <a:r>
              <a:rPr lang="fr-FR" altLang="fr-FR" sz="2400" dirty="0"/>
              <a:t>Robustness checks</a:t>
            </a:r>
          </a:p>
        </p:txBody>
      </p:sp>
      <p:sp>
        <p:nvSpPr>
          <p:cNvPr id="6147" name="Espace réservé du contenu 2"/>
          <p:cNvSpPr>
            <a:spLocks noGrp="1"/>
          </p:cNvSpPr>
          <p:nvPr>
            <p:ph idx="1"/>
          </p:nvPr>
        </p:nvSpPr>
        <p:spPr>
          <a:xfrm>
            <a:off x="457200" y="1752600"/>
            <a:ext cx="8229600" cy="4378325"/>
          </a:xfrm>
        </p:spPr>
        <p:txBody>
          <a:bodyPr/>
          <a:lstStyle/>
          <a:p>
            <a:pPr algn="just">
              <a:buFont typeface="Wingdings" panose="05000000000000000000" pitchFamily="2" charset="2"/>
              <a:buChar char="§"/>
            </a:pPr>
            <a:r>
              <a:rPr lang="en-US" altLang="fr-FR" sz="2000" dirty="0"/>
              <a:t>We check the robustness of our baseline results in </a:t>
            </a:r>
            <a:r>
              <a:rPr lang="en-US" altLang="fr-FR" sz="2000" dirty="0">
                <a:solidFill>
                  <a:srgbClr val="C00000"/>
                </a:solidFill>
              </a:rPr>
              <a:t>six ways</a:t>
            </a:r>
            <a:r>
              <a:rPr lang="en-US" altLang="fr-FR" sz="2000" dirty="0"/>
              <a:t>:</a:t>
            </a:r>
          </a:p>
          <a:p>
            <a:pPr algn="just">
              <a:buFont typeface="Wingdings" panose="05000000000000000000" pitchFamily="2" charset="2"/>
              <a:buChar char="§"/>
            </a:pPr>
            <a:endParaRPr lang="en-US" altLang="fr-FR" sz="2000" dirty="0"/>
          </a:p>
          <a:p>
            <a:pPr algn="just">
              <a:buFont typeface="+mj-lt"/>
              <a:buAutoNum type="arabicParenR"/>
            </a:pPr>
            <a:r>
              <a:rPr lang="en-US" altLang="fr-FR" sz="1600" dirty="0"/>
              <a:t>Alternative percentiles for the interactive variable</a:t>
            </a:r>
          </a:p>
          <a:p>
            <a:pPr algn="just">
              <a:buFont typeface="+mj-lt"/>
              <a:buAutoNum type="arabicParenR"/>
            </a:pPr>
            <a:endParaRPr lang="en-US" altLang="fr-FR" sz="1600" dirty="0"/>
          </a:p>
          <a:p>
            <a:pPr algn="just">
              <a:buFont typeface="+mj-lt"/>
              <a:buAutoNum type="arabicParenR"/>
            </a:pPr>
            <a:r>
              <a:rPr lang="en-US" altLang="fr-FR" sz="1600" dirty="0"/>
              <a:t>Alternative rolling windows for computing the countercyclical MaP index: 2-year and 5-year rolling window</a:t>
            </a:r>
          </a:p>
          <a:p>
            <a:pPr algn="just">
              <a:buFont typeface="+mj-lt"/>
              <a:buAutoNum type="arabicParenR"/>
            </a:pPr>
            <a:endParaRPr lang="en-US" altLang="fr-FR" sz="1600" dirty="0"/>
          </a:p>
          <a:p>
            <a:pPr algn="just">
              <a:buFont typeface="+mj-lt"/>
              <a:buAutoNum type="arabicParenR"/>
            </a:pPr>
            <a:r>
              <a:rPr lang="en-US" altLang="fr-FR" sz="1600" dirty="0"/>
              <a:t>Weighted countercyclical MaP index</a:t>
            </a:r>
          </a:p>
          <a:p>
            <a:pPr algn="just">
              <a:buFont typeface="+mj-lt"/>
              <a:buAutoNum type="arabicParenR"/>
            </a:pPr>
            <a:endParaRPr lang="en-US" altLang="fr-FR" sz="1600" dirty="0"/>
          </a:p>
          <a:p>
            <a:pPr algn="just">
              <a:buFont typeface="+mj-lt"/>
              <a:buAutoNum type="arabicParenR"/>
            </a:pPr>
            <a:r>
              <a:rPr lang="en-US" altLang="fr-FR" sz="1600" dirty="0"/>
              <a:t>Alternative countercyclical MaP index based on the real estate cycle</a:t>
            </a:r>
          </a:p>
          <a:p>
            <a:pPr algn="just">
              <a:buFont typeface="+mj-lt"/>
              <a:buAutoNum type="arabicParenR"/>
            </a:pPr>
            <a:endParaRPr lang="en-US" altLang="fr-FR" sz="1600" dirty="0"/>
          </a:p>
          <a:p>
            <a:pPr algn="just">
              <a:buFont typeface="+mj-lt"/>
              <a:buAutoNum type="arabicParenR"/>
            </a:pPr>
            <a:r>
              <a:rPr lang="en-US" altLang="fr-FR" sz="1600" dirty="0"/>
              <a:t>Alternative method of filtering: one-sided HP-filter</a:t>
            </a:r>
          </a:p>
          <a:p>
            <a:pPr algn="just">
              <a:buFont typeface="+mj-lt"/>
              <a:buAutoNum type="arabicParenR"/>
            </a:pPr>
            <a:endParaRPr lang="en-US" altLang="fr-FR" sz="1600" dirty="0"/>
          </a:p>
          <a:p>
            <a:pPr algn="just">
              <a:buFont typeface="+mj-lt"/>
              <a:buAutoNum type="arabicParenR"/>
            </a:pPr>
            <a:r>
              <a:rPr lang="en-US" altLang="fr-FR" sz="1600" dirty="0"/>
              <a:t>OECD countries sub-sample</a:t>
            </a:r>
          </a:p>
          <a:p>
            <a:pPr marL="0" indent="0" algn="just">
              <a:buNone/>
            </a:pPr>
            <a:endParaRPr lang="en-US" altLang="fr-FR" sz="2000" dirty="0"/>
          </a:p>
        </p:txBody>
      </p:sp>
      <p:sp>
        <p:nvSpPr>
          <p:cNvPr id="6148" name="Espace réservé du numéro de diapositive 8"/>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9pPr>
          </a:lstStyle>
          <a:p>
            <a:pPr>
              <a:spcBef>
                <a:spcPct val="0"/>
              </a:spcBef>
              <a:buClrTx/>
              <a:buSzTx/>
              <a:buFontTx/>
              <a:buNone/>
            </a:pPr>
            <a:fld id="{6F2FE0FE-962F-4215-8FD2-F224904F387E}" type="slidenum">
              <a:rPr lang="fr-FR" altLang="en-US" sz="1000">
                <a:solidFill>
                  <a:srgbClr val="000000"/>
                </a:solidFill>
              </a:rPr>
              <a:pPr>
                <a:spcBef>
                  <a:spcPct val="0"/>
                </a:spcBef>
                <a:buClrTx/>
                <a:buSzTx/>
                <a:buFontTx/>
                <a:buNone/>
              </a:pPr>
              <a:t>23</a:t>
            </a:fld>
            <a:endParaRPr lang="fr-FR" altLang="en-US" sz="1000">
              <a:solidFill>
                <a:srgbClr val="000000"/>
              </a:solidFill>
            </a:endParaRPr>
          </a:p>
        </p:txBody>
      </p:sp>
    </p:spTree>
    <p:extLst>
      <p:ext uri="{BB962C8B-B14F-4D97-AF65-F5344CB8AC3E}">
        <p14:creationId xmlns:p14="http://schemas.microsoft.com/office/powerpoint/2010/main" val="7849667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p:cNvSpPr>
            <a:spLocks noGrp="1"/>
          </p:cNvSpPr>
          <p:nvPr>
            <p:ph type="title"/>
          </p:nvPr>
        </p:nvSpPr>
        <p:spPr>
          <a:xfrm>
            <a:off x="457200" y="122238"/>
            <a:ext cx="7543800" cy="944562"/>
          </a:xfrm>
        </p:spPr>
        <p:txBody>
          <a:bodyPr/>
          <a:lstStyle/>
          <a:p>
            <a:r>
              <a:rPr lang="fr-FR" altLang="fr-FR" sz="2400" dirty="0"/>
              <a:t>Robustness checks</a:t>
            </a:r>
          </a:p>
        </p:txBody>
      </p:sp>
      <p:sp>
        <p:nvSpPr>
          <p:cNvPr id="6147" name="Espace réservé du contenu 2"/>
          <p:cNvSpPr>
            <a:spLocks noGrp="1"/>
          </p:cNvSpPr>
          <p:nvPr>
            <p:ph idx="1"/>
          </p:nvPr>
        </p:nvSpPr>
        <p:spPr>
          <a:xfrm>
            <a:off x="457200" y="1752600"/>
            <a:ext cx="8229600" cy="4378325"/>
          </a:xfrm>
        </p:spPr>
        <p:txBody>
          <a:bodyPr/>
          <a:lstStyle/>
          <a:p>
            <a:pPr algn="just">
              <a:buFont typeface="Wingdings" panose="05000000000000000000" pitchFamily="2" charset="2"/>
              <a:buChar char="§"/>
            </a:pPr>
            <a:endParaRPr lang="en-US" altLang="fr-FR" sz="2000" dirty="0"/>
          </a:p>
          <a:p>
            <a:pPr algn="just">
              <a:buFont typeface="Wingdings" panose="05000000000000000000" pitchFamily="2" charset="2"/>
              <a:buChar char="§"/>
            </a:pPr>
            <a:endParaRPr lang="en-US" altLang="fr-FR" sz="2000" dirty="0"/>
          </a:p>
          <a:p>
            <a:pPr marL="0" indent="0" algn="just">
              <a:buNone/>
            </a:pPr>
            <a:endParaRPr lang="en-US" altLang="fr-FR" sz="2000" dirty="0"/>
          </a:p>
        </p:txBody>
      </p:sp>
      <p:sp>
        <p:nvSpPr>
          <p:cNvPr id="6148" name="Espace réservé du numéro de diapositive 8"/>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9pPr>
          </a:lstStyle>
          <a:p>
            <a:pPr>
              <a:spcBef>
                <a:spcPct val="0"/>
              </a:spcBef>
              <a:buClrTx/>
              <a:buSzTx/>
              <a:buFontTx/>
              <a:buNone/>
            </a:pPr>
            <a:fld id="{6F2FE0FE-962F-4215-8FD2-F224904F387E}" type="slidenum">
              <a:rPr lang="fr-FR" altLang="en-US" sz="1000">
                <a:solidFill>
                  <a:srgbClr val="000000"/>
                </a:solidFill>
              </a:rPr>
              <a:pPr>
                <a:spcBef>
                  <a:spcPct val="0"/>
                </a:spcBef>
                <a:buClrTx/>
                <a:buSzTx/>
                <a:buFontTx/>
                <a:buNone/>
              </a:pPr>
              <a:t>24</a:t>
            </a:fld>
            <a:endParaRPr lang="fr-FR" altLang="en-US" sz="1000">
              <a:solidFill>
                <a:srgbClr val="000000"/>
              </a:solidFill>
            </a:endParaRPr>
          </a:p>
        </p:txBody>
      </p:sp>
      <p:pic>
        <p:nvPicPr>
          <p:cNvPr id="2" name="Image 1"/>
          <p:cNvPicPr>
            <a:picLocks noChangeAspect="1"/>
          </p:cNvPicPr>
          <p:nvPr/>
        </p:nvPicPr>
        <p:blipFill>
          <a:blip r:embed="rId2"/>
          <a:stretch>
            <a:fillRect/>
          </a:stretch>
        </p:blipFill>
        <p:spPr>
          <a:xfrm>
            <a:off x="826686" y="1184275"/>
            <a:ext cx="6535882" cy="5445125"/>
          </a:xfrm>
          <a:prstGeom prst="rect">
            <a:avLst/>
          </a:prstGeom>
        </p:spPr>
      </p:pic>
    </p:spTree>
    <p:extLst>
      <p:ext uri="{BB962C8B-B14F-4D97-AF65-F5344CB8AC3E}">
        <p14:creationId xmlns:p14="http://schemas.microsoft.com/office/powerpoint/2010/main" val="37930620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p:cNvSpPr>
            <a:spLocks noGrp="1"/>
          </p:cNvSpPr>
          <p:nvPr>
            <p:ph type="title"/>
          </p:nvPr>
        </p:nvSpPr>
        <p:spPr>
          <a:xfrm>
            <a:off x="457200" y="122238"/>
            <a:ext cx="7543800" cy="944562"/>
          </a:xfrm>
        </p:spPr>
        <p:txBody>
          <a:bodyPr/>
          <a:lstStyle/>
          <a:p>
            <a:r>
              <a:rPr lang="fr-FR" altLang="fr-FR" sz="2400" dirty="0"/>
              <a:t>Conclusion</a:t>
            </a:r>
          </a:p>
        </p:txBody>
      </p:sp>
      <p:sp>
        <p:nvSpPr>
          <p:cNvPr id="6147" name="Espace réservé du contenu 2"/>
          <p:cNvSpPr>
            <a:spLocks noGrp="1"/>
          </p:cNvSpPr>
          <p:nvPr>
            <p:ph idx="1"/>
          </p:nvPr>
        </p:nvSpPr>
        <p:spPr>
          <a:xfrm>
            <a:off x="457200" y="1752600"/>
            <a:ext cx="8229600" cy="4378325"/>
          </a:xfrm>
        </p:spPr>
        <p:txBody>
          <a:bodyPr/>
          <a:lstStyle/>
          <a:p>
            <a:pPr algn="just">
              <a:buFont typeface="Wingdings" panose="05000000000000000000" pitchFamily="2" charset="2"/>
              <a:buChar char="§"/>
            </a:pPr>
            <a:r>
              <a:rPr lang="en-US" altLang="fr-FR" sz="2000" dirty="0"/>
              <a:t>The </a:t>
            </a:r>
            <a:r>
              <a:rPr lang="en-US" altLang="fr-FR" sz="2000" dirty="0">
                <a:solidFill>
                  <a:srgbClr val="C00000"/>
                </a:solidFill>
              </a:rPr>
              <a:t>procyclical behaviour of the banking industry </a:t>
            </a:r>
            <a:r>
              <a:rPr lang="en-US" altLang="fr-FR" sz="2000" dirty="0"/>
              <a:t>is an important source of systemic risk</a:t>
            </a:r>
          </a:p>
          <a:p>
            <a:pPr lvl="1" algn="just">
              <a:buFont typeface="Wingdings" panose="05000000000000000000" pitchFamily="2" charset="2"/>
              <a:buChar char="§"/>
            </a:pPr>
            <a:r>
              <a:rPr lang="en-US" altLang="fr-FR" sz="1600" dirty="0"/>
              <a:t>At the heart of macroprudential policy concerns</a:t>
            </a:r>
          </a:p>
          <a:p>
            <a:pPr lvl="1" algn="just">
              <a:buFont typeface="Wingdings" panose="05000000000000000000" pitchFamily="2" charset="2"/>
              <a:buChar char="§"/>
            </a:pPr>
            <a:endParaRPr lang="en-US" altLang="fr-FR" sz="1600" dirty="0"/>
          </a:p>
          <a:p>
            <a:pPr algn="just">
              <a:buFont typeface="Wingdings" panose="05000000000000000000" pitchFamily="2" charset="2"/>
              <a:buChar char="§"/>
            </a:pPr>
            <a:r>
              <a:rPr lang="en-US" altLang="fr-FR" sz="2000" dirty="0"/>
              <a:t>There is still </a:t>
            </a:r>
            <a:r>
              <a:rPr lang="en-US" altLang="fr-FR" sz="2000" dirty="0">
                <a:solidFill>
                  <a:srgbClr val="C00000"/>
                </a:solidFill>
              </a:rPr>
              <a:t>active debate </a:t>
            </a:r>
            <a:r>
              <a:rPr lang="en-US" altLang="fr-FR" sz="2000" dirty="0"/>
              <a:t>among academics, practitioners and policy makers about how macroprudential policies affect the procyclicality of credit</a:t>
            </a:r>
          </a:p>
          <a:p>
            <a:pPr lvl="1" algn="just">
              <a:buFont typeface="Wingdings" panose="05000000000000000000" pitchFamily="2" charset="2"/>
              <a:buChar char="§"/>
            </a:pPr>
            <a:r>
              <a:rPr lang="en-US" altLang="fr-FR" sz="1600" dirty="0"/>
              <a:t>Remains an open question</a:t>
            </a:r>
          </a:p>
          <a:p>
            <a:pPr lvl="1" algn="just">
              <a:buFont typeface="Wingdings" panose="05000000000000000000" pitchFamily="2" charset="2"/>
              <a:buChar char="§"/>
            </a:pPr>
            <a:endParaRPr lang="en-US" altLang="fr-FR" sz="1600" dirty="0"/>
          </a:p>
          <a:p>
            <a:pPr algn="just">
              <a:buFont typeface="Wingdings" panose="05000000000000000000" pitchFamily="2" charset="2"/>
              <a:buChar char="§"/>
            </a:pPr>
            <a:r>
              <a:rPr lang="en-US" altLang="fr-FR" sz="2000" dirty="0"/>
              <a:t>Issue </a:t>
            </a:r>
            <a:r>
              <a:rPr lang="en-US" altLang="fr-FR" sz="2000" dirty="0">
                <a:solidFill>
                  <a:srgbClr val="C00000"/>
                </a:solidFill>
              </a:rPr>
              <a:t>largely ignored in the existing empirical literature</a:t>
            </a:r>
          </a:p>
          <a:p>
            <a:pPr lvl="1" algn="just">
              <a:buFont typeface="Wingdings" panose="05000000000000000000" pitchFamily="2" charset="2"/>
              <a:buChar char="§"/>
            </a:pPr>
            <a:r>
              <a:rPr lang="en-US" altLang="fr-FR" sz="1600" dirty="0"/>
              <a:t>Our paper uses an appropriate econometric framework to fill this gap in the literature</a:t>
            </a:r>
          </a:p>
          <a:p>
            <a:pPr lvl="1" algn="just">
              <a:buFont typeface="Wingdings" panose="05000000000000000000" pitchFamily="2" charset="2"/>
              <a:buChar char="§"/>
            </a:pPr>
            <a:endParaRPr lang="en-US" altLang="fr-FR" sz="1600" dirty="0"/>
          </a:p>
          <a:p>
            <a:pPr algn="just">
              <a:buFont typeface="Wingdings" panose="05000000000000000000" pitchFamily="2" charset="2"/>
              <a:buChar char="§"/>
            </a:pPr>
            <a:r>
              <a:rPr lang="en-US" altLang="fr-FR" sz="2000" dirty="0"/>
              <a:t>First empirical academic study that addresses this issue formally</a:t>
            </a:r>
          </a:p>
          <a:p>
            <a:pPr algn="just">
              <a:buFont typeface="Wingdings" panose="05000000000000000000" pitchFamily="2" charset="2"/>
              <a:buChar char="§"/>
            </a:pPr>
            <a:endParaRPr lang="en-US" altLang="fr-FR" sz="2000" dirty="0"/>
          </a:p>
          <a:p>
            <a:pPr marL="0" indent="0" algn="just">
              <a:buNone/>
            </a:pPr>
            <a:endParaRPr lang="en-US" altLang="fr-FR" sz="2000" dirty="0"/>
          </a:p>
        </p:txBody>
      </p:sp>
      <p:sp>
        <p:nvSpPr>
          <p:cNvPr id="6148" name="Espace réservé du numéro de diapositive 8"/>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9pPr>
          </a:lstStyle>
          <a:p>
            <a:pPr>
              <a:spcBef>
                <a:spcPct val="0"/>
              </a:spcBef>
              <a:buClrTx/>
              <a:buSzTx/>
              <a:buFontTx/>
              <a:buNone/>
            </a:pPr>
            <a:fld id="{6F2FE0FE-962F-4215-8FD2-F224904F387E}" type="slidenum">
              <a:rPr lang="fr-FR" altLang="en-US" sz="1000">
                <a:solidFill>
                  <a:srgbClr val="000000"/>
                </a:solidFill>
              </a:rPr>
              <a:pPr>
                <a:spcBef>
                  <a:spcPct val="0"/>
                </a:spcBef>
                <a:buClrTx/>
                <a:buSzTx/>
                <a:buFontTx/>
                <a:buNone/>
              </a:pPr>
              <a:t>25</a:t>
            </a:fld>
            <a:endParaRPr lang="fr-FR" altLang="en-US" sz="1000">
              <a:solidFill>
                <a:srgbClr val="000000"/>
              </a:solidFill>
            </a:endParaRPr>
          </a:p>
        </p:txBody>
      </p:sp>
    </p:spTree>
    <p:extLst>
      <p:ext uri="{BB962C8B-B14F-4D97-AF65-F5344CB8AC3E}">
        <p14:creationId xmlns:p14="http://schemas.microsoft.com/office/powerpoint/2010/main" val="18735191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p:cNvSpPr>
            <a:spLocks noGrp="1"/>
          </p:cNvSpPr>
          <p:nvPr>
            <p:ph type="title"/>
          </p:nvPr>
        </p:nvSpPr>
        <p:spPr>
          <a:xfrm>
            <a:off x="457200" y="122238"/>
            <a:ext cx="7543800" cy="944562"/>
          </a:xfrm>
        </p:spPr>
        <p:txBody>
          <a:bodyPr/>
          <a:lstStyle/>
          <a:p>
            <a:r>
              <a:rPr lang="fr-FR" altLang="fr-FR" sz="2400" dirty="0"/>
              <a:t>Conclusion</a:t>
            </a:r>
          </a:p>
        </p:txBody>
      </p:sp>
      <p:sp>
        <p:nvSpPr>
          <p:cNvPr id="6147" name="Espace réservé du contenu 2"/>
          <p:cNvSpPr>
            <a:spLocks noGrp="1"/>
          </p:cNvSpPr>
          <p:nvPr>
            <p:ph idx="1"/>
          </p:nvPr>
        </p:nvSpPr>
        <p:spPr>
          <a:xfrm>
            <a:off x="457200" y="1752600"/>
            <a:ext cx="8229600" cy="4378325"/>
          </a:xfrm>
        </p:spPr>
        <p:txBody>
          <a:bodyPr/>
          <a:lstStyle/>
          <a:p>
            <a:pPr algn="just">
              <a:buFont typeface="Wingdings" panose="05000000000000000000" pitchFamily="2" charset="2"/>
              <a:buChar char="§"/>
            </a:pPr>
            <a:r>
              <a:rPr lang="en-US" altLang="fr-FR" sz="2000" dirty="0"/>
              <a:t>Our empirical findings confirm that the </a:t>
            </a:r>
            <a:r>
              <a:rPr lang="en-US" altLang="fr-FR" sz="2000" dirty="0">
                <a:solidFill>
                  <a:srgbClr val="C00000"/>
                </a:solidFill>
              </a:rPr>
              <a:t>way macroprudential policy is conducted is a key driver of how effective such policies are </a:t>
            </a:r>
            <a:r>
              <a:rPr lang="en-US" altLang="fr-FR" sz="2000" dirty="0"/>
              <a:t>at mitigating and containing the procyclicality of credit</a:t>
            </a:r>
          </a:p>
          <a:p>
            <a:pPr lvl="1" algn="just">
              <a:buFont typeface="Wingdings" panose="05000000000000000000" pitchFamily="2" charset="2"/>
              <a:buChar char="§"/>
            </a:pPr>
            <a:r>
              <a:rPr lang="en-US" altLang="fr-FR" sz="1600" dirty="0"/>
              <a:t>The intensity of the response of the credit cycle to a business cycle shock decreases significantly as the degree of countercyclicality of the macroprudential policy increases</a:t>
            </a:r>
          </a:p>
          <a:p>
            <a:pPr lvl="1" algn="just">
              <a:buFont typeface="Wingdings" panose="05000000000000000000" pitchFamily="2" charset="2"/>
              <a:buChar char="§"/>
            </a:pPr>
            <a:r>
              <a:rPr lang="en-US" altLang="fr-FR" sz="1600" dirty="0"/>
              <a:t>Results confirmed by a battery of robustness checks</a:t>
            </a:r>
          </a:p>
          <a:p>
            <a:pPr lvl="1" algn="just">
              <a:buFont typeface="Wingdings" panose="05000000000000000000" pitchFamily="2" charset="2"/>
              <a:buChar char="§"/>
            </a:pPr>
            <a:endParaRPr lang="en-US" altLang="fr-FR" sz="1600" dirty="0"/>
          </a:p>
          <a:p>
            <a:pPr algn="just">
              <a:buFont typeface="Wingdings" panose="05000000000000000000" pitchFamily="2" charset="2"/>
              <a:buChar char="§"/>
            </a:pPr>
            <a:r>
              <a:rPr lang="en-US" altLang="fr-FR" sz="2000" dirty="0"/>
              <a:t>Our analysis reinforces the idea that a discretionary macroprudential policy has to be countercyclical to be fully effective</a:t>
            </a:r>
          </a:p>
          <a:p>
            <a:pPr lvl="1" algn="just">
              <a:buFont typeface="Wingdings" panose="05000000000000000000" pitchFamily="2" charset="2"/>
              <a:buChar char="§"/>
            </a:pPr>
            <a:r>
              <a:rPr lang="en-US" altLang="fr-FR" sz="1600" dirty="0">
                <a:solidFill>
                  <a:srgbClr val="C00000"/>
                </a:solidFill>
              </a:rPr>
              <a:t>Moving macroprudential instruments in the right direction at the right time</a:t>
            </a:r>
          </a:p>
          <a:p>
            <a:pPr algn="just">
              <a:buFont typeface="Wingdings" panose="05000000000000000000" pitchFamily="2" charset="2"/>
              <a:buChar char="§"/>
            </a:pPr>
            <a:endParaRPr lang="en-US" altLang="fr-FR" sz="2000" dirty="0"/>
          </a:p>
          <a:p>
            <a:pPr marL="0" indent="0" algn="just">
              <a:buNone/>
            </a:pPr>
            <a:endParaRPr lang="en-US" altLang="fr-FR" sz="2000" dirty="0"/>
          </a:p>
        </p:txBody>
      </p:sp>
      <p:sp>
        <p:nvSpPr>
          <p:cNvPr id="6148" name="Espace réservé du numéro de diapositive 8"/>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9pPr>
          </a:lstStyle>
          <a:p>
            <a:pPr>
              <a:spcBef>
                <a:spcPct val="0"/>
              </a:spcBef>
              <a:buClrTx/>
              <a:buSzTx/>
              <a:buFontTx/>
              <a:buNone/>
            </a:pPr>
            <a:fld id="{6F2FE0FE-962F-4215-8FD2-F224904F387E}" type="slidenum">
              <a:rPr lang="fr-FR" altLang="en-US" sz="1000">
                <a:solidFill>
                  <a:srgbClr val="000000"/>
                </a:solidFill>
              </a:rPr>
              <a:pPr>
                <a:spcBef>
                  <a:spcPct val="0"/>
                </a:spcBef>
                <a:buClrTx/>
                <a:buSzTx/>
                <a:buFontTx/>
                <a:buNone/>
              </a:pPr>
              <a:t>26</a:t>
            </a:fld>
            <a:endParaRPr lang="fr-FR" altLang="en-US" sz="1000">
              <a:solidFill>
                <a:srgbClr val="000000"/>
              </a:solidFill>
            </a:endParaRPr>
          </a:p>
        </p:txBody>
      </p:sp>
    </p:spTree>
    <p:extLst>
      <p:ext uri="{BB962C8B-B14F-4D97-AF65-F5344CB8AC3E}">
        <p14:creationId xmlns:p14="http://schemas.microsoft.com/office/powerpoint/2010/main" val="3316127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p:cNvSpPr>
            <a:spLocks noGrp="1"/>
          </p:cNvSpPr>
          <p:nvPr>
            <p:ph type="title"/>
          </p:nvPr>
        </p:nvSpPr>
        <p:spPr>
          <a:xfrm>
            <a:off x="457200" y="122238"/>
            <a:ext cx="7543800" cy="944562"/>
          </a:xfrm>
        </p:spPr>
        <p:txBody>
          <a:bodyPr/>
          <a:lstStyle/>
          <a:p>
            <a:r>
              <a:rPr lang="fr-FR" altLang="fr-FR" sz="2400" dirty="0"/>
              <a:t>Conclusion</a:t>
            </a:r>
          </a:p>
        </p:txBody>
      </p:sp>
      <p:sp>
        <p:nvSpPr>
          <p:cNvPr id="6147" name="Espace réservé du contenu 2"/>
          <p:cNvSpPr>
            <a:spLocks noGrp="1"/>
          </p:cNvSpPr>
          <p:nvPr>
            <p:ph idx="1"/>
          </p:nvPr>
        </p:nvSpPr>
        <p:spPr>
          <a:xfrm>
            <a:off x="457200" y="1752600"/>
            <a:ext cx="8229600" cy="4378325"/>
          </a:xfrm>
        </p:spPr>
        <p:txBody>
          <a:bodyPr/>
          <a:lstStyle/>
          <a:p>
            <a:pPr algn="just">
              <a:buFont typeface="Wingdings" panose="05000000000000000000" pitchFamily="2" charset="2"/>
              <a:buChar char="§"/>
            </a:pPr>
            <a:r>
              <a:rPr lang="en-US" altLang="fr-FR" sz="2000" dirty="0"/>
              <a:t>In practice, macroprudential policies can move in the wrong direction for several reasons, resulting in </a:t>
            </a:r>
            <a:r>
              <a:rPr lang="en-US" altLang="fr-FR" sz="2000" dirty="0">
                <a:solidFill>
                  <a:srgbClr val="C00000"/>
                </a:solidFill>
              </a:rPr>
              <a:t>perversely exacerbating boom-and-bust cycles</a:t>
            </a:r>
            <a:r>
              <a:rPr lang="en-US" altLang="fr-FR" sz="2000" dirty="0"/>
              <a:t> (</a:t>
            </a:r>
            <a:r>
              <a:rPr lang="en-US" altLang="fr-FR" sz="2000" dirty="0">
                <a:solidFill>
                  <a:schemeClr val="tx2"/>
                </a:solidFill>
              </a:rPr>
              <a:t>Danielsson et al., 2016</a:t>
            </a:r>
            <a:r>
              <a:rPr lang="en-US" altLang="fr-FR" sz="2000" dirty="0"/>
              <a:t>)</a:t>
            </a:r>
          </a:p>
          <a:p>
            <a:pPr algn="just">
              <a:buFont typeface="Wingdings" panose="05000000000000000000" pitchFamily="2" charset="2"/>
              <a:buChar char="§"/>
            </a:pPr>
            <a:endParaRPr lang="en-US" altLang="fr-FR" sz="2000" dirty="0"/>
          </a:p>
          <a:p>
            <a:pPr algn="just">
              <a:buFont typeface="Wingdings" panose="05000000000000000000" pitchFamily="2" charset="2"/>
              <a:buChar char="§"/>
            </a:pPr>
            <a:r>
              <a:rPr lang="en-US" altLang="fr-FR" sz="2000" dirty="0">
                <a:solidFill>
                  <a:srgbClr val="C00000"/>
                </a:solidFill>
              </a:rPr>
              <a:t>One important difficulty faced by macroprudential authorities </a:t>
            </a:r>
            <a:r>
              <a:rPr lang="en-US" altLang="fr-FR" sz="2000" dirty="0"/>
              <a:t>is accurately measuring and monitoring financial risks, especially systemic risk</a:t>
            </a:r>
          </a:p>
          <a:p>
            <a:pPr lvl="1" algn="just">
              <a:buFont typeface="Wingdings" panose="05000000000000000000" pitchFamily="2" charset="2"/>
              <a:buChar char="§"/>
            </a:pPr>
            <a:r>
              <a:rPr lang="en-US" altLang="fr-FR" sz="1600" dirty="0"/>
              <a:t>Difficulty amplified by the negative correlation between contemporaneous risk and the underlying latent risk </a:t>
            </a:r>
          </a:p>
          <a:p>
            <a:pPr lvl="1" algn="just">
              <a:buFont typeface="Wingdings" panose="05000000000000000000" pitchFamily="2" charset="2"/>
              <a:buChar char="§"/>
            </a:pPr>
            <a:r>
              <a:rPr lang="en-US" altLang="fr-FR" sz="1600" dirty="0"/>
              <a:t>Contemporaneous risk usually low during economic upturns, leading to a potential misperception of the latent risk</a:t>
            </a:r>
          </a:p>
          <a:p>
            <a:pPr lvl="1" algn="just">
              <a:buFont typeface="Wingdings" panose="05000000000000000000" pitchFamily="2" charset="2"/>
              <a:buChar char="§"/>
            </a:pPr>
            <a:r>
              <a:rPr lang="en-US" altLang="fr-FR" sz="1600" dirty="0"/>
              <a:t>Could explain why macroprudential authorities may react with a lag and do not implement corrective policies quickly enough to prevent financial stability deteriorating</a:t>
            </a:r>
          </a:p>
          <a:p>
            <a:pPr algn="just">
              <a:buFont typeface="Wingdings" panose="05000000000000000000" pitchFamily="2" charset="2"/>
              <a:buChar char="§"/>
            </a:pPr>
            <a:endParaRPr lang="en-US" altLang="fr-FR" sz="2000" dirty="0"/>
          </a:p>
          <a:p>
            <a:pPr marL="0" indent="0" algn="just">
              <a:buNone/>
            </a:pPr>
            <a:endParaRPr lang="en-US" altLang="fr-FR" sz="2000" dirty="0"/>
          </a:p>
        </p:txBody>
      </p:sp>
      <p:sp>
        <p:nvSpPr>
          <p:cNvPr id="6148" name="Espace réservé du numéro de diapositive 8"/>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9pPr>
          </a:lstStyle>
          <a:p>
            <a:pPr>
              <a:spcBef>
                <a:spcPct val="0"/>
              </a:spcBef>
              <a:buClrTx/>
              <a:buSzTx/>
              <a:buFontTx/>
              <a:buNone/>
            </a:pPr>
            <a:fld id="{6F2FE0FE-962F-4215-8FD2-F224904F387E}" type="slidenum">
              <a:rPr lang="fr-FR" altLang="en-US" sz="1000">
                <a:solidFill>
                  <a:srgbClr val="000000"/>
                </a:solidFill>
              </a:rPr>
              <a:pPr>
                <a:spcBef>
                  <a:spcPct val="0"/>
                </a:spcBef>
                <a:buClrTx/>
                <a:buSzTx/>
                <a:buFontTx/>
                <a:buNone/>
              </a:pPr>
              <a:t>27</a:t>
            </a:fld>
            <a:endParaRPr lang="fr-FR" altLang="en-US" sz="1000">
              <a:solidFill>
                <a:srgbClr val="000000"/>
              </a:solidFill>
            </a:endParaRPr>
          </a:p>
        </p:txBody>
      </p:sp>
    </p:spTree>
    <p:extLst>
      <p:ext uri="{BB962C8B-B14F-4D97-AF65-F5344CB8AC3E}">
        <p14:creationId xmlns:p14="http://schemas.microsoft.com/office/powerpoint/2010/main" val="6557944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p:cNvSpPr>
            <a:spLocks noGrp="1"/>
          </p:cNvSpPr>
          <p:nvPr>
            <p:ph type="title"/>
          </p:nvPr>
        </p:nvSpPr>
        <p:spPr>
          <a:xfrm>
            <a:off x="457200" y="122238"/>
            <a:ext cx="7543800" cy="944562"/>
          </a:xfrm>
        </p:spPr>
        <p:txBody>
          <a:bodyPr/>
          <a:lstStyle/>
          <a:p>
            <a:r>
              <a:rPr lang="fr-FR" altLang="fr-FR" sz="2400" dirty="0"/>
              <a:t>Conclusion</a:t>
            </a:r>
          </a:p>
        </p:txBody>
      </p:sp>
      <p:sp>
        <p:nvSpPr>
          <p:cNvPr id="6147" name="Espace réservé du contenu 2"/>
          <p:cNvSpPr>
            <a:spLocks noGrp="1"/>
          </p:cNvSpPr>
          <p:nvPr>
            <p:ph idx="1"/>
          </p:nvPr>
        </p:nvSpPr>
        <p:spPr>
          <a:xfrm>
            <a:off x="457200" y="1752600"/>
            <a:ext cx="8229600" cy="4378325"/>
          </a:xfrm>
        </p:spPr>
        <p:txBody>
          <a:bodyPr/>
          <a:lstStyle/>
          <a:p>
            <a:pPr algn="just">
              <a:buFont typeface="Wingdings" panose="05000000000000000000" pitchFamily="2" charset="2"/>
              <a:buChar char="§"/>
            </a:pPr>
            <a:r>
              <a:rPr lang="en-US" altLang="fr-FR" sz="2000" dirty="0"/>
              <a:t>One important factor that could explain the lag in the reaction of the macroprudential authorities and the conduct of procyclical policies is the </a:t>
            </a:r>
            <a:r>
              <a:rPr lang="en-US" altLang="fr-FR" sz="2000" dirty="0">
                <a:solidFill>
                  <a:srgbClr val="C00000"/>
                </a:solidFill>
              </a:rPr>
              <a:t>political factor</a:t>
            </a:r>
          </a:p>
          <a:p>
            <a:pPr lvl="1" algn="just">
              <a:buFont typeface="Wingdings" panose="05000000000000000000" pitchFamily="2" charset="2"/>
              <a:buChar char="§"/>
            </a:pPr>
            <a:r>
              <a:rPr lang="en-US" altLang="fr-FR" sz="1600" dirty="0"/>
              <a:t>Macroprudential policies are more likely to be less stringent before elections: </a:t>
            </a:r>
            <a:r>
              <a:rPr lang="en-US" altLang="fr-FR" sz="1600" dirty="0">
                <a:solidFill>
                  <a:srgbClr val="C00000"/>
                </a:solidFill>
              </a:rPr>
              <a:t>“electoral cycle” in the conduct of macroprudential policies </a:t>
            </a:r>
            <a:r>
              <a:rPr lang="en-US" altLang="fr-FR" sz="1600" dirty="0"/>
              <a:t>(</a:t>
            </a:r>
            <a:r>
              <a:rPr lang="en-US" altLang="fr-FR" sz="1600" dirty="0">
                <a:solidFill>
                  <a:schemeClr val="tx2"/>
                </a:solidFill>
              </a:rPr>
              <a:t>Müller, 2019; Server &amp; Yücel, 2022</a:t>
            </a:r>
            <a:r>
              <a:rPr lang="en-US" altLang="fr-FR" sz="1600" dirty="0"/>
              <a:t>)</a:t>
            </a:r>
          </a:p>
          <a:p>
            <a:pPr lvl="1" algn="just">
              <a:buFont typeface="Wingdings" panose="05000000000000000000" pitchFamily="2" charset="2"/>
              <a:buChar char="§"/>
            </a:pPr>
            <a:r>
              <a:rPr lang="en-US" altLang="fr-FR" sz="1600" dirty="0"/>
              <a:t>Could be explained by political interference and by politicians not wanting to cut voters off from mortgages: </a:t>
            </a:r>
            <a:r>
              <a:rPr lang="en-US" altLang="fr-FR" sz="1600" dirty="0">
                <a:solidFill>
                  <a:srgbClr val="C00000"/>
                </a:solidFill>
              </a:rPr>
              <a:t>“inaction bias” </a:t>
            </a:r>
            <a:r>
              <a:rPr lang="en-US" altLang="fr-FR" sz="1600" dirty="0"/>
              <a:t>(</a:t>
            </a:r>
            <a:r>
              <a:rPr lang="en-US" altLang="fr-FR" sz="1600" dirty="0">
                <a:solidFill>
                  <a:schemeClr val="tx2"/>
                </a:solidFill>
              </a:rPr>
              <a:t>Knot, 2014</a:t>
            </a:r>
            <a:r>
              <a:rPr lang="en-US" altLang="fr-FR" sz="1600" dirty="0"/>
              <a:t>)</a:t>
            </a:r>
          </a:p>
          <a:p>
            <a:pPr lvl="1" algn="just">
              <a:buFont typeface="Wingdings" panose="05000000000000000000" pitchFamily="2" charset="2"/>
              <a:buChar char="§"/>
            </a:pPr>
            <a:endParaRPr lang="en-US" altLang="fr-FR" sz="1600" dirty="0"/>
          </a:p>
          <a:p>
            <a:pPr algn="just">
              <a:buFont typeface="Wingdings" panose="05000000000000000000" pitchFamily="2" charset="2"/>
              <a:buChar char="§"/>
            </a:pPr>
            <a:r>
              <a:rPr lang="en-US" altLang="fr-FR" sz="2000" dirty="0">
                <a:solidFill>
                  <a:srgbClr val="C00000"/>
                </a:solidFill>
              </a:rPr>
              <a:t>Extension of the paper</a:t>
            </a:r>
            <a:r>
              <a:rPr lang="en-US" altLang="fr-FR" sz="2000" dirty="0"/>
              <a:t>: analysing empirically whether the institutional architecture and the governance framework of macroprudential policies constitute a significant determinant of the degree of countercyclicality of such policies</a:t>
            </a:r>
          </a:p>
          <a:p>
            <a:pPr lvl="1" algn="just">
              <a:buFont typeface="Wingdings" panose="05000000000000000000" pitchFamily="2" charset="2"/>
              <a:buChar char="§"/>
            </a:pPr>
            <a:r>
              <a:rPr lang="en-US" altLang="fr-FR" sz="1600" dirty="0"/>
              <a:t>And so explain a part of the story of credit procyclicality</a:t>
            </a:r>
          </a:p>
        </p:txBody>
      </p:sp>
      <p:sp>
        <p:nvSpPr>
          <p:cNvPr id="6148" name="Espace réservé du numéro de diapositive 8"/>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9pPr>
          </a:lstStyle>
          <a:p>
            <a:pPr>
              <a:spcBef>
                <a:spcPct val="0"/>
              </a:spcBef>
              <a:buClrTx/>
              <a:buSzTx/>
              <a:buFontTx/>
              <a:buNone/>
            </a:pPr>
            <a:fld id="{6F2FE0FE-962F-4215-8FD2-F224904F387E}" type="slidenum">
              <a:rPr lang="fr-FR" altLang="en-US" sz="1000">
                <a:solidFill>
                  <a:srgbClr val="000000"/>
                </a:solidFill>
              </a:rPr>
              <a:pPr>
                <a:spcBef>
                  <a:spcPct val="0"/>
                </a:spcBef>
                <a:buClrTx/>
                <a:buSzTx/>
                <a:buFontTx/>
                <a:buNone/>
              </a:pPr>
              <a:t>28</a:t>
            </a:fld>
            <a:endParaRPr lang="fr-FR" altLang="en-US" sz="1000">
              <a:solidFill>
                <a:srgbClr val="000000"/>
              </a:solidFill>
            </a:endParaRPr>
          </a:p>
        </p:txBody>
      </p:sp>
    </p:spTree>
    <p:extLst>
      <p:ext uri="{BB962C8B-B14F-4D97-AF65-F5344CB8AC3E}">
        <p14:creationId xmlns:p14="http://schemas.microsoft.com/office/powerpoint/2010/main" val="11149231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u numéro de diapositive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9pPr>
          </a:lstStyle>
          <a:p>
            <a:pPr>
              <a:spcBef>
                <a:spcPct val="0"/>
              </a:spcBef>
              <a:buClrTx/>
              <a:buSzTx/>
              <a:buFontTx/>
              <a:buNone/>
            </a:pPr>
            <a:fld id="{6C152FB6-3C6C-45C3-AF76-C864A8A8542F}" type="slidenum">
              <a:rPr lang="fr-FR" altLang="en-US" sz="1000"/>
              <a:pPr>
                <a:spcBef>
                  <a:spcPct val="0"/>
                </a:spcBef>
                <a:buClrTx/>
                <a:buSzTx/>
                <a:buFontTx/>
                <a:buNone/>
              </a:pPr>
              <a:t>29</a:t>
            </a:fld>
            <a:endParaRPr lang="fr-FR" altLang="en-US" sz="1000"/>
          </a:p>
        </p:txBody>
      </p:sp>
      <p:sp>
        <p:nvSpPr>
          <p:cNvPr id="4" name="ZoneTexte 3"/>
          <p:cNvSpPr txBox="1"/>
          <p:nvPr/>
        </p:nvSpPr>
        <p:spPr>
          <a:xfrm>
            <a:off x="609600" y="1295400"/>
            <a:ext cx="7848600" cy="5293757"/>
          </a:xfrm>
          <a:prstGeom prst="rect">
            <a:avLst/>
          </a:prstGeom>
          <a:noFill/>
        </p:spPr>
        <p:txBody>
          <a:bodyPr>
            <a:spAutoFit/>
          </a:bodyPr>
          <a:lstStyle/>
          <a:p>
            <a:pPr algn="ctr" eaLnBrk="1" hangingPunct="1">
              <a:defRPr/>
            </a:pPr>
            <a:r>
              <a:rPr lang="en-US" sz="5400" b="1" dirty="0">
                <a:solidFill>
                  <a:schemeClr val="tx2"/>
                </a:solidFill>
                <a:latin typeface="+mn-lt"/>
                <a:cs typeface="Arial" charset="0"/>
              </a:rPr>
              <a:t>Thank you for your attention</a:t>
            </a:r>
          </a:p>
          <a:p>
            <a:pPr algn="ctr" eaLnBrk="1" hangingPunct="1">
              <a:defRPr/>
            </a:pPr>
            <a:endParaRPr lang="en-US" sz="1400" b="1" dirty="0">
              <a:solidFill>
                <a:schemeClr val="tx2"/>
              </a:solidFill>
              <a:latin typeface="+mn-lt"/>
              <a:cs typeface="Arial" charset="0"/>
            </a:endParaRPr>
          </a:p>
          <a:p>
            <a:pPr algn="ctr" eaLnBrk="1" hangingPunct="1">
              <a:defRPr/>
            </a:pPr>
            <a:endParaRPr lang="en-US" b="1" dirty="0">
              <a:solidFill>
                <a:schemeClr val="tx2"/>
              </a:solidFill>
              <a:latin typeface="+mn-lt"/>
              <a:cs typeface="Arial" charset="0"/>
            </a:endParaRPr>
          </a:p>
          <a:p>
            <a:pPr algn="ctr" eaLnBrk="1" hangingPunct="1">
              <a:defRPr/>
            </a:pPr>
            <a:endParaRPr lang="en-US" b="1" dirty="0">
              <a:solidFill>
                <a:schemeClr val="tx2"/>
              </a:solidFill>
              <a:latin typeface="+mn-lt"/>
              <a:cs typeface="Arial" charset="0"/>
            </a:endParaRPr>
          </a:p>
          <a:p>
            <a:pPr algn="ctr" eaLnBrk="1" hangingPunct="1">
              <a:defRPr/>
            </a:pPr>
            <a:endParaRPr lang="en-US" b="1" dirty="0">
              <a:latin typeface="+mn-lt"/>
              <a:cs typeface="Arial" charset="0"/>
            </a:endParaRPr>
          </a:p>
          <a:p>
            <a:pPr algn="ctr" eaLnBrk="1" hangingPunct="1">
              <a:defRPr/>
            </a:pPr>
            <a:endParaRPr lang="en-US" b="1" dirty="0">
              <a:latin typeface="+mn-lt"/>
              <a:cs typeface="Arial" charset="0"/>
            </a:endParaRPr>
          </a:p>
          <a:p>
            <a:pPr algn="ctr" eaLnBrk="1" hangingPunct="1">
              <a:defRPr/>
            </a:pPr>
            <a:endParaRPr lang="en-US" b="1" dirty="0">
              <a:latin typeface="+mn-lt"/>
              <a:cs typeface="Arial" charset="0"/>
            </a:endParaRPr>
          </a:p>
          <a:p>
            <a:pPr algn="ctr" eaLnBrk="1" hangingPunct="1">
              <a:defRPr/>
            </a:pPr>
            <a:endParaRPr lang="en-US" b="1" dirty="0">
              <a:latin typeface="+mn-lt"/>
              <a:cs typeface="Arial" charset="0"/>
            </a:endParaRPr>
          </a:p>
          <a:p>
            <a:pPr algn="ctr" eaLnBrk="1" hangingPunct="1">
              <a:defRPr/>
            </a:pPr>
            <a:endParaRPr lang="en-US" b="1" dirty="0">
              <a:latin typeface="+mn-lt"/>
              <a:cs typeface="Arial" charset="0"/>
            </a:endParaRPr>
          </a:p>
          <a:p>
            <a:pPr algn="ctr" eaLnBrk="1" hangingPunct="1">
              <a:defRPr/>
            </a:pPr>
            <a:endParaRPr lang="en-US" b="1" dirty="0">
              <a:latin typeface="+mn-lt"/>
              <a:cs typeface="Arial" charset="0"/>
            </a:endParaRPr>
          </a:p>
          <a:p>
            <a:pPr algn="ctr" eaLnBrk="1" hangingPunct="1">
              <a:defRPr/>
            </a:pPr>
            <a:endParaRPr lang="en-US" b="1" dirty="0">
              <a:latin typeface="+mn-lt"/>
              <a:cs typeface="Arial" charset="0"/>
            </a:endParaRPr>
          </a:p>
          <a:p>
            <a:pPr algn="ctr" eaLnBrk="1" hangingPunct="1">
              <a:defRPr/>
            </a:pPr>
            <a:r>
              <a:rPr lang="en-US" b="1" dirty="0">
                <a:latin typeface="+mn-lt"/>
                <a:cs typeface="Arial" charset="0"/>
              </a:rPr>
              <a:t>Yannick LUCOTTE</a:t>
            </a:r>
          </a:p>
          <a:p>
            <a:pPr algn="ctr" eaLnBrk="1" hangingPunct="1">
              <a:defRPr/>
            </a:pPr>
            <a:r>
              <a:rPr lang="en-US" dirty="0">
                <a:latin typeface="+mn-lt"/>
                <a:cs typeface="Arial" charset="0"/>
              </a:rPr>
              <a:t>Laboratoire d’Economie d’Orléans (LEO)</a:t>
            </a:r>
          </a:p>
          <a:p>
            <a:pPr algn="ctr" eaLnBrk="1" hangingPunct="1">
              <a:defRPr/>
            </a:pPr>
            <a:r>
              <a:rPr lang="en-US" dirty="0">
                <a:solidFill>
                  <a:schemeClr val="tx2"/>
                </a:solidFill>
                <a:latin typeface="+mn-lt"/>
                <a:cs typeface="Arial" charset="0"/>
                <a:hlinkClick r:id="rId2"/>
              </a:rPr>
              <a:t>ylucotte@gmail.com</a:t>
            </a:r>
            <a:r>
              <a:rPr lang="en-US" dirty="0">
                <a:solidFill>
                  <a:schemeClr val="tx2"/>
                </a:solidFill>
                <a:latin typeface="+mn-lt"/>
                <a:cs typeface="Arial" charset="0"/>
              </a:rPr>
              <a:t> </a:t>
            </a:r>
            <a:endParaRPr lang="en-US" sz="1600" dirty="0">
              <a:solidFill>
                <a:schemeClr val="tx2"/>
              </a:solidFill>
              <a:latin typeface="+mn-lt"/>
              <a:cs typeface="Arial" charset="0"/>
            </a:endParaRPr>
          </a:p>
        </p:txBody>
      </p:sp>
      <p:pic>
        <p:nvPicPr>
          <p:cNvPr id="2" name="Imag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10000" y="3352800"/>
            <a:ext cx="1283208" cy="195072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p:cNvSpPr>
            <a:spLocks noGrp="1"/>
          </p:cNvSpPr>
          <p:nvPr>
            <p:ph type="title"/>
          </p:nvPr>
        </p:nvSpPr>
        <p:spPr>
          <a:xfrm>
            <a:off x="457200" y="122238"/>
            <a:ext cx="7543800" cy="944562"/>
          </a:xfrm>
        </p:spPr>
        <p:txBody>
          <a:bodyPr/>
          <a:lstStyle/>
          <a:p>
            <a:r>
              <a:rPr lang="fr-FR" altLang="fr-FR" sz="2400" dirty="0"/>
              <a:t>Introduction &amp; motivation</a:t>
            </a:r>
          </a:p>
        </p:txBody>
      </p:sp>
      <p:sp>
        <p:nvSpPr>
          <p:cNvPr id="6147" name="Espace réservé du contenu 2"/>
          <p:cNvSpPr>
            <a:spLocks noGrp="1"/>
          </p:cNvSpPr>
          <p:nvPr>
            <p:ph idx="1"/>
          </p:nvPr>
        </p:nvSpPr>
        <p:spPr>
          <a:xfrm>
            <a:off x="457200" y="1752600"/>
            <a:ext cx="8229600" cy="4378325"/>
          </a:xfrm>
        </p:spPr>
        <p:txBody>
          <a:bodyPr/>
          <a:lstStyle/>
          <a:p>
            <a:pPr algn="just">
              <a:buFont typeface="Wingdings" panose="05000000000000000000" pitchFamily="2" charset="2"/>
              <a:buChar char="§"/>
            </a:pPr>
            <a:r>
              <a:rPr lang="en-US" altLang="fr-FR" sz="2000" dirty="0"/>
              <a:t>Main shortcoming of Basel II: t</a:t>
            </a:r>
            <a:r>
              <a:rPr lang="en-US" sz="2000" dirty="0"/>
              <a:t>he </a:t>
            </a:r>
            <a:r>
              <a:rPr lang="en-US" sz="2000" dirty="0">
                <a:solidFill>
                  <a:srgbClr val="C00000"/>
                </a:solidFill>
              </a:rPr>
              <a:t>procyclical nature of risk-sensitive capital requirements</a:t>
            </a:r>
          </a:p>
          <a:p>
            <a:pPr lvl="1" algn="just">
              <a:buFont typeface="Wingdings" panose="05000000000000000000" pitchFamily="2" charset="2"/>
              <a:buChar char="§"/>
            </a:pPr>
            <a:r>
              <a:rPr lang="en-US" sz="1600" dirty="0"/>
              <a:t>Tended to magnify the procyclicality inherent in bank lending behaviour</a:t>
            </a:r>
          </a:p>
          <a:p>
            <a:pPr lvl="1" algn="just">
              <a:buFont typeface="Wingdings" panose="05000000000000000000" pitchFamily="2" charset="2"/>
              <a:buChar char="§"/>
            </a:pPr>
            <a:endParaRPr lang="en-US" sz="1600" dirty="0"/>
          </a:p>
          <a:p>
            <a:pPr algn="just">
              <a:buFont typeface="Wingdings" panose="05000000000000000000" pitchFamily="2" charset="2"/>
              <a:buChar char="§"/>
            </a:pPr>
            <a:r>
              <a:rPr lang="en-US" sz="2000" dirty="0"/>
              <a:t>Response of some countries: implementing specific countercyclical prudential tools</a:t>
            </a:r>
          </a:p>
          <a:p>
            <a:pPr lvl="1" algn="just">
              <a:buFont typeface="Wingdings" panose="05000000000000000000" pitchFamily="2" charset="2"/>
              <a:buChar char="§"/>
            </a:pPr>
            <a:r>
              <a:rPr lang="en-US" sz="1600" dirty="0"/>
              <a:t>Ex: Spanish dynamic provisioning scheme implemented in July 2000</a:t>
            </a:r>
          </a:p>
          <a:p>
            <a:pPr lvl="1" algn="just">
              <a:buFont typeface="Wingdings" panose="05000000000000000000" pitchFamily="2" charset="2"/>
              <a:buChar char="§"/>
            </a:pPr>
            <a:endParaRPr lang="en-US" sz="1600" dirty="0"/>
          </a:p>
          <a:p>
            <a:pPr algn="just">
              <a:buFont typeface="Wingdings" panose="05000000000000000000" pitchFamily="2" charset="2"/>
              <a:buChar char="§"/>
            </a:pPr>
            <a:r>
              <a:rPr lang="en-US" sz="2000" dirty="0">
                <a:solidFill>
                  <a:srgbClr val="C00000"/>
                </a:solidFill>
              </a:rPr>
              <a:t>Basel III agreements</a:t>
            </a:r>
            <a:r>
              <a:rPr lang="en-US" sz="2000" dirty="0"/>
              <a:t>: clear and formal answer to the problem of the procyclicality of the loan supply</a:t>
            </a:r>
          </a:p>
          <a:p>
            <a:pPr lvl="1" algn="just">
              <a:buFont typeface="Wingdings" panose="05000000000000000000" pitchFamily="2" charset="2"/>
              <a:buChar char="§"/>
            </a:pPr>
            <a:r>
              <a:rPr lang="en-US" sz="1600" dirty="0"/>
              <a:t>Macroprudential policy: introduction of a number of countercyclical prudential tools (CCyB, LTV, DSTI, …)</a:t>
            </a:r>
          </a:p>
          <a:p>
            <a:pPr lvl="1" algn="just">
              <a:buFont typeface="Wingdings" panose="05000000000000000000" pitchFamily="2" charset="2"/>
              <a:buChar char="§"/>
            </a:pPr>
            <a:endParaRPr lang="en-US" sz="1600" dirty="0"/>
          </a:p>
          <a:p>
            <a:pPr lvl="1" algn="just">
              <a:buFont typeface="Wingdings" panose="05000000000000000000" pitchFamily="2" charset="2"/>
              <a:buChar char="§"/>
            </a:pPr>
            <a:endParaRPr lang="en-US" altLang="fr-FR" sz="1600" dirty="0"/>
          </a:p>
          <a:p>
            <a:pPr algn="just">
              <a:buFont typeface="Wingdings" panose="05000000000000000000" pitchFamily="2" charset="2"/>
              <a:buChar char="§"/>
            </a:pPr>
            <a:endParaRPr lang="en-US" altLang="fr-FR" sz="2000" dirty="0"/>
          </a:p>
          <a:p>
            <a:pPr algn="just">
              <a:buFont typeface="Wingdings" panose="05000000000000000000" pitchFamily="2" charset="2"/>
              <a:buChar char="§"/>
            </a:pPr>
            <a:endParaRPr lang="en-US" altLang="fr-FR" sz="2000" dirty="0"/>
          </a:p>
          <a:p>
            <a:pPr marL="0" indent="0" algn="just">
              <a:buNone/>
            </a:pPr>
            <a:endParaRPr lang="en-US" altLang="fr-FR" sz="2000" dirty="0"/>
          </a:p>
        </p:txBody>
      </p:sp>
      <p:sp>
        <p:nvSpPr>
          <p:cNvPr id="6148" name="Espace réservé du numéro de diapositive 8"/>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9pPr>
          </a:lstStyle>
          <a:p>
            <a:pPr>
              <a:spcBef>
                <a:spcPct val="0"/>
              </a:spcBef>
              <a:buClrTx/>
              <a:buSzTx/>
              <a:buFontTx/>
              <a:buNone/>
            </a:pPr>
            <a:fld id="{6F2FE0FE-962F-4215-8FD2-F224904F387E}" type="slidenum">
              <a:rPr lang="fr-FR" altLang="en-US" sz="1000">
                <a:solidFill>
                  <a:srgbClr val="000000"/>
                </a:solidFill>
              </a:rPr>
              <a:pPr>
                <a:spcBef>
                  <a:spcPct val="0"/>
                </a:spcBef>
                <a:buClrTx/>
                <a:buSzTx/>
                <a:buFontTx/>
                <a:buNone/>
              </a:pPr>
              <a:t>3</a:t>
            </a:fld>
            <a:endParaRPr lang="fr-FR" altLang="en-US" sz="1000">
              <a:solidFill>
                <a:srgbClr val="00000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p:cNvSpPr>
            <a:spLocks noGrp="1"/>
          </p:cNvSpPr>
          <p:nvPr>
            <p:ph type="title"/>
          </p:nvPr>
        </p:nvSpPr>
        <p:spPr>
          <a:xfrm>
            <a:off x="457200" y="122238"/>
            <a:ext cx="7543800" cy="944562"/>
          </a:xfrm>
        </p:spPr>
        <p:txBody>
          <a:bodyPr/>
          <a:lstStyle/>
          <a:p>
            <a:r>
              <a:rPr lang="fr-FR" altLang="fr-FR" sz="2400" dirty="0"/>
              <a:t>Introduction &amp; motivation</a:t>
            </a:r>
          </a:p>
        </p:txBody>
      </p:sp>
      <p:sp>
        <p:nvSpPr>
          <p:cNvPr id="6147" name="Espace réservé du contenu 2"/>
          <p:cNvSpPr>
            <a:spLocks noGrp="1"/>
          </p:cNvSpPr>
          <p:nvPr>
            <p:ph idx="1"/>
          </p:nvPr>
        </p:nvSpPr>
        <p:spPr>
          <a:xfrm>
            <a:off x="457200" y="1752600"/>
            <a:ext cx="8229600" cy="4378325"/>
          </a:xfrm>
        </p:spPr>
        <p:txBody>
          <a:bodyPr/>
          <a:lstStyle/>
          <a:p>
            <a:pPr algn="just">
              <a:buFont typeface="Wingdings" panose="05000000000000000000" pitchFamily="2" charset="2"/>
              <a:buChar char="§"/>
            </a:pPr>
            <a:r>
              <a:rPr lang="en-US" altLang="fr-FR" sz="2000" dirty="0">
                <a:solidFill>
                  <a:srgbClr val="C00000"/>
                </a:solidFill>
              </a:rPr>
              <a:t>Main objective of macroprudential policies</a:t>
            </a:r>
            <a:r>
              <a:rPr lang="en-US" altLang="fr-FR" sz="2000" dirty="0"/>
              <a:t>: regulating the financial system as a whole + mitigating and preventing systemic risk</a:t>
            </a:r>
          </a:p>
          <a:p>
            <a:pPr lvl="1" algn="just">
              <a:buFont typeface="Wingdings" panose="05000000000000000000" pitchFamily="2" charset="2"/>
              <a:buChar char="§"/>
            </a:pPr>
            <a:r>
              <a:rPr lang="en-US" altLang="fr-FR" sz="1600" dirty="0"/>
              <a:t>Systemic risk: cross-sectional dimension &amp; time dimension</a:t>
            </a:r>
          </a:p>
          <a:p>
            <a:pPr lvl="1" algn="just">
              <a:buFont typeface="Wingdings" panose="05000000000000000000" pitchFamily="2" charset="2"/>
              <a:buChar char="§"/>
            </a:pPr>
            <a:endParaRPr lang="en-US" altLang="fr-FR" sz="1600" dirty="0"/>
          </a:p>
          <a:p>
            <a:pPr algn="just">
              <a:buFont typeface="Wingdings" panose="05000000000000000000" pitchFamily="2" charset="2"/>
              <a:buChar char="§"/>
            </a:pPr>
            <a:r>
              <a:rPr lang="en-US" altLang="fr-FR" sz="2000" dirty="0"/>
              <a:t>Mitigating </a:t>
            </a:r>
            <a:r>
              <a:rPr lang="en-US" altLang="fr-FR" sz="2000" dirty="0">
                <a:solidFill>
                  <a:srgbClr val="C00000"/>
                </a:solidFill>
              </a:rPr>
              <a:t>procyclicality of the financial system</a:t>
            </a:r>
            <a:r>
              <a:rPr lang="en-US" altLang="fr-FR" sz="2000" dirty="0"/>
              <a:t>: first intermediate objective of macroprudential policy formulated by the ESRB</a:t>
            </a:r>
          </a:p>
          <a:p>
            <a:pPr lvl="1" algn="just">
              <a:buFont typeface="Wingdings" panose="05000000000000000000" pitchFamily="2" charset="2"/>
              <a:buChar char="§"/>
            </a:pPr>
            <a:r>
              <a:rPr lang="en-US" altLang="fr-FR" sz="1600" dirty="0"/>
              <a:t>National macroprudential policies should </a:t>
            </a:r>
            <a:r>
              <a:rPr lang="en-US" altLang="fr-FR" sz="1600" i="1" dirty="0"/>
              <a:t>“adopt and calibrate appropriate prudential tools to mitigate and prevent excessive credit growth and leverage”</a:t>
            </a:r>
          </a:p>
          <a:p>
            <a:pPr lvl="1" algn="just">
              <a:buFont typeface="Wingdings" panose="05000000000000000000" pitchFamily="2" charset="2"/>
              <a:buChar char="§"/>
            </a:pPr>
            <a:endParaRPr lang="en-US" altLang="fr-FR" sz="1600" dirty="0"/>
          </a:p>
          <a:p>
            <a:pPr algn="just">
              <a:buFont typeface="Wingdings" panose="05000000000000000000" pitchFamily="2" charset="2"/>
              <a:buChar char="§"/>
            </a:pPr>
            <a:r>
              <a:rPr lang="en-US" altLang="fr-FR" sz="2000" dirty="0"/>
              <a:t>Externalities of the credit cycle for systemic risk make it crucial to understand how macroprudential policy affects the </a:t>
            </a:r>
            <a:r>
              <a:rPr lang="en-US" altLang="fr-FR" sz="2000" dirty="0">
                <a:solidFill>
                  <a:srgbClr val="C00000"/>
                </a:solidFill>
              </a:rPr>
              <a:t>supply of bank credit in good and bad times</a:t>
            </a:r>
          </a:p>
          <a:p>
            <a:pPr lvl="1" algn="just">
              <a:buFont typeface="Wingdings" panose="05000000000000000000" pitchFamily="2" charset="2"/>
              <a:buChar char="§"/>
            </a:pPr>
            <a:r>
              <a:rPr lang="en-US" altLang="fr-FR" sz="1600" dirty="0"/>
              <a:t>Intensive debate among practitioners and policy makers </a:t>
            </a:r>
          </a:p>
          <a:p>
            <a:pPr lvl="1" algn="just">
              <a:buFont typeface="Wingdings" panose="05000000000000000000" pitchFamily="2" charset="2"/>
              <a:buChar char="§"/>
            </a:pPr>
            <a:r>
              <a:rPr lang="en-US" altLang="fr-FR" sz="1600" dirty="0"/>
              <a:t>Academic literature on the effects of macroprudential policies on credit procyclicality relatively scarce  </a:t>
            </a:r>
          </a:p>
          <a:p>
            <a:pPr lvl="1" algn="just">
              <a:buFont typeface="Wingdings" panose="05000000000000000000" pitchFamily="2" charset="2"/>
              <a:buChar char="§"/>
            </a:pPr>
            <a:endParaRPr lang="en-US" altLang="fr-FR" sz="1600" dirty="0"/>
          </a:p>
          <a:p>
            <a:pPr algn="just">
              <a:buFont typeface="Wingdings" panose="05000000000000000000" pitchFamily="2" charset="2"/>
              <a:buChar char="§"/>
            </a:pPr>
            <a:endParaRPr lang="en-US" altLang="fr-FR" sz="2000" dirty="0"/>
          </a:p>
          <a:p>
            <a:pPr algn="just">
              <a:buFont typeface="Wingdings" panose="05000000000000000000" pitchFamily="2" charset="2"/>
              <a:buChar char="§"/>
            </a:pPr>
            <a:endParaRPr lang="en-US" altLang="fr-FR" sz="2000" dirty="0"/>
          </a:p>
          <a:p>
            <a:pPr algn="just">
              <a:buFont typeface="Wingdings" panose="05000000000000000000" pitchFamily="2" charset="2"/>
              <a:buChar char="§"/>
            </a:pPr>
            <a:endParaRPr lang="en-US" altLang="fr-FR" sz="2000" dirty="0"/>
          </a:p>
          <a:p>
            <a:pPr algn="just">
              <a:buFont typeface="Wingdings" panose="05000000000000000000" pitchFamily="2" charset="2"/>
              <a:buChar char="§"/>
            </a:pPr>
            <a:endParaRPr lang="en-US" altLang="fr-FR" sz="2000" dirty="0"/>
          </a:p>
          <a:p>
            <a:pPr algn="just">
              <a:buFont typeface="Wingdings" panose="05000000000000000000" pitchFamily="2" charset="2"/>
              <a:buChar char="§"/>
            </a:pPr>
            <a:endParaRPr lang="en-US" altLang="fr-FR" sz="2000" dirty="0"/>
          </a:p>
          <a:p>
            <a:pPr marL="0" indent="0" algn="just">
              <a:buNone/>
            </a:pPr>
            <a:endParaRPr lang="en-US" altLang="fr-FR" sz="2000" dirty="0"/>
          </a:p>
        </p:txBody>
      </p:sp>
      <p:sp>
        <p:nvSpPr>
          <p:cNvPr id="6148" name="Espace réservé du numéro de diapositive 8"/>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9pPr>
          </a:lstStyle>
          <a:p>
            <a:pPr>
              <a:spcBef>
                <a:spcPct val="0"/>
              </a:spcBef>
              <a:buClrTx/>
              <a:buSzTx/>
              <a:buFontTx/>
              <a:buNone/>
            </a:pPr>
            <a:fld id="{6F2FE0FE-962F-4215-8FD2-F224904F387E}" type="slidenum">
              <a:rPr lang="fr-FR" altLang="en-US" sz="1000">
                <a:solidFill>
                  <a:srgbClr val="000000"/>
                </a:solidFill>
              </a:rPr>
              <a:pPr>
                <a:spcBef>
                  <a:spcPct val="0"/>
                </a:spcBef>
                <a:buClrTx/>
                <a:buSzTx/>
                <a:buFontTx/>
                <a:buNone/>
              </a:pPr>
              <a:t>4</a:t>
            </a:fld>
            <a:endParaRPr lang="fr-FR" altLang="en-US" sz="1000">
              <a:solidFill>
                <a:srgbClr val="000000"/>
              </a:solidFill>
            </a:endParaRPr>
          </a:p>
        </p:txBody>
      </p:sp>
    </p:spTree>
    <p:extLst>
      <p:ext uri="{BB962C8B-B14F-4D97-AF65-F5344CB8AC3E}">
        <p14:creationId xmlns:p14="http://schemas.microsoft.com/office/powerpoint/2010/main" val="37901255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p:cNvSpPr>
            <a:spLocks noGrp="1"/>
          </p:cNvSpPr>
          <p:nvPr>
            <p:ph type="title"/>
          </p:nvPr>
        </p:nvSpPr>
        <p:spPr>
          <a:xfrm>
            <a:off x="457200" y="122238"/>
            <a:ext cx="7543800" cy="944562"/>
          </a:xfrm>
        </p:spPr>
        <p:txBody>
          <a:bodyPr/>
          <a:lstStyle/>
          <a:p>
            <a:r>
              <a:rPr lang="fr-FR" altLang="fr-FR" sz="2400" dirty="0"/>
              <a:t>Introduction &amp; motivation</a:t>
            </a:r>
          </a:p>
        </p:txBody>
      </p:sp>
      <p:sp>
        <p:nvSpPr>
          <p:cNvPr id="6147" name="Espace réservé du contenu 2"/>
          <p:cNvSpPr>
            <a:spLocks noGrp="1"/>
          </p:cNvSpPr>
          <p:nvPr>
            <p:ph idx="1"/>
          </p:nvPr>
        </p:nvSpPr>
        <p:spPr>
          <a:xfrm>
            <a:off x="457200" y="1752600"/>
            <a:ext cx="8229600" cy="4378325"/>
          </a:xfrm>
        </p:spPr>
        <p:txBody>
          <a:bodyPr/>
          <a:lstStyle/>
          <a:p>
            <a:pPr algn="just">
              <a:buFont typeface="Wingdings" panose="05000000000000000000" pitchFamily="2" charset="2"/>
              <a:buChar char="§"/>
            </a:pPr>
            <a:r>
              <a:rPr lang="en-US" altLang="fr-FR" sz="2000" dirty="0"/>
              <a:t>Our study introduces </a:t>
            </a:r>
            <a:r>
              <a:rPr lang="en-US" altLang="fr-FR" sz="2000" dirty="0">
                <a:solidFill>
                  <a:srgbClr val="C00000"/>
                </a:solidFill>
              </a:rPr>
              <a:t>two innovations </a:t>
            </a:r>
            <a:r>
              <a:rPr lang="en-US" altLang="fr-FR" sz="2000" dirty="0"/>
              <a:t>over the existing literature:</a:t>
            </a:r>
          </a:p>
          <a:p>
            <a:pPr lvl="1" algn="just">
              <a:buFont typeface="Wingdings" panose="05000000000000000000" pitchFamily="2" charset="2"/>
              <a:buChar char="§"/>
            </a:pPr>
            <a:r>
              <a:rPr lang="en-US" altLang="fr-FR" sz="1600" dirty="0"/>
              <a:t>Original macroprudential index gauging how discretionary macroprudential policies are conducted in a countercyclical way over the business cycle </a:t>
            </a:r>
          </a:p>
          <a:p>
            <a:pPr lvl="1" algn="just">
              <a:buFont typeface="Wingdings" panose="05000000000000000000" pitchFamily="2" charset="2"/>
              <a:buChar char="§"/>
            </a:pPr>
            <a:r>
              <a:rPr lang="en-US" altLang="fr-FR" sz="1600" dirty="0"/>
              <a:t>Appropriate econometric framework assessing whether heterogeneity across countries in their credit procyclicality is explained by differences in their conduct of macroprudential policy</a:t>
            </a:r>
          </a:p>
          <a:p>
            <a:pPr lvl="1" algn="just">
              <a:buFont typeface="Wingdings" panose="05000000000000000000" pitchFamily="2" charset="2"/>
              <a:buChar char="§"/>
            </a:pPr>
            <a:endParaRPr lang="en-US" altLang="fr-FR" sz="1600" dirty="0"/>
          </a:p>
          <a:p>
            <a:pPr algn="just">
              <a:buFont typeface="Wingdings" panose="05000000000000000000" pitchFamily="2" charset="2"/>
              <a:buChar char="§"/>
            </a:pPr>
            <a:r>
              <a:rPr lang="en-US" altLang="fr-FR" sz="2000" dirty="0">
                <a:solidFill>
                  <a:srgbClr val="C00000"/>
                </a:solidFill>
              </a:rPr>
              <a:t>Macroprudential policy said “countercyclical” </a:t>
            </a:r>
            <a:r>
              <a:rPr lang="en-US" altLang="fr-FR" sz="2000" dirty="0"/>
              <a:t>if it prescribes the build-up of prudential buffers in good times, or conversely, if it relaxes prudential requirements in bad times</a:t>
            </a:r>
          </a:p>
          <a:p>
            <a:pPr lvl="1" algn="just">
              <a:buFont typeface="Wingdings" panose="05000000000000000000" pitchFamily="2" charset="2"/>
              <a:buChar char="§"/>
            </a:pPr>
            <a:r>
              <a:rPr lang="en-US" altLang="fr-FR" sz="1600" dirty="0"/>
              <a:t>Particularly important to measure the degree of countercyclicality of macroprudential policies since such policies are tricky to get right</a:t>
            </a:r>
          </a:p>
          <a:p>
            <a:pPr lvl="2" algn="just">
              <a:buFont typeface="Wingdings" panose="05000000000000000000" pitchFamily="2" charset="2"/>
              <a:buChar char="§"/>
            </a:pPr>
            <a:r>
              <a:rPr lang="en-US" altLang="fr-FR" sz="1400" dirty="0"/>
              <a:t>Some cases where the macroprudential authorities conduct policy in a procyclical way (</a:t>
            </a:r>
            <a:r>
              <a:rPr lang="en-US" altLang="fr-FR" sz="1400" dirty="0">
                <a:solidFill>
                  <a:schemeClr val="tx2"/>
                </a:solidFill>
              </a:rPr>
              <a:t>Danielsson et al., 2016</a:t>
            </a:r>
            <a:r>
              <a:rPr lang="en-US" altLang="fr-FR" sz="1400" dirty="0"/>
              <a:t>)</a:t>
            </a:r>
          </a:p>
          <a:p>
            <a:pPr lvl="2" algn="just">
              <a:buFont typeface="Wingdings" panose="05000000000000000000" pitchFamily="2" charset="2"/>
              <a:buChar char="§"/>
            </a:pPr>
            <a:r>
              <a:rPr lang="en-US" altLang="fr-FR" sz="1400" dirty="0"/>
              <a:t>Notably because of a misperception of the underlying financial risks, which can induce delays in making macroprudential decisions</a:t>
            </a:r>
          </a:p>
          <a:p>
            <a:pPr marL="0" indent="0" algn="just">
              <a:buNone/>
            </a:pPr>
            <a:endParaRPr lang="en-US" altLang="fr-FR" sz="2000" dirty="0"/>
          </a:p>
        </p:txBody>
      </p:sp>
      <p:sp>
        <p:nvSpPr>
          <p:cNvPr id="6148" name="Espace réservé du numéro de diapositive 8"/>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9pPr>
          </a:lstStyle>
          <a:p>
            <a:pPr>
              <a:spcBef>
                <a:spcPct val="0"/>
              </a:spcBef>
              <a:buClrTx/>
              <a:buSzTx/>
              <a:buFontTx/>
              <a:buNone/>
            </a:pPr>
            <a:fld id="{6F2FE0FE-962F-4215-8FD2-F224904F387E}" type="slidenum">
              <a:rPr lang="fr-FR" altLang="en-US" sz="1000">
                <a:solidFill>
                  <a:srgbClr val="000000"/>
                </a:solidFill>
              </a:rPr>
              <a:pPr>
                <a:spcBef>
                  <a:spcPct val="0"/>
                </a:spcBef>
                <a:buClrTx/>
                <a:buSzTx/>
                <a:buFontTx/>
                <a:buNone/>
              </a:pPr>
              <a:t>5</a:t>
            </a:fld>
            <a:endParaRPr lang="fr-FR" altLang="en-US" sz="1000">
              <a:solidFill>
                <a:srgbClr val="000000"/>
              </a:solidFill>
            </a:endParaRPr>
          </a:p>
        </p:txBody>
      </p:sp>
    </p:spTree>
    <p:extLst>
      <p:ext uri="{BB962C8B-B14F-4D97-AF65-F5344CB8AC3E}">
        <p14:creationId xmlns:p14="http://schemas.microsoft.com/office/powerpoint/2010/main" val="14311654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p:cNvSpPr>
            <a:spLocks noGrp="1"/>
          </p:cNvSpPr>
          <p:nvPr>
            <p:ph type="title"/>
          </p:nvPr>
        </p:nvSpPr>
        <p:spPr>
          <a:xfrm>
            <a:off x="457200" y="122238"/>
            <a:ext cx="7543800" cy="944562"/>
          </a:xfrm>
        </p:spPr>
        <p:txBody>
          <a:bodyPr/>
          <a:lstStyle/>
          <a:p>
            <a:r>
              <a:rPr lang="fr-FR" altLang="fr-FR" sz="2400" dirty="0"/>
              <a:t>Introduction &amp; motivation</a:t>
            </a:r>
          </a:p>
        </p:txBody>
      </p:sp>
      <p:sp>
        <p:nvSpPr>
          <p:cNvPr id="6147" name="Espace réservé du contenu 2"/>
          <p:cNvSpPr>
            <a:spLocks noGrp="1"/>
          </p:cNvSpPr>
          <p:nvPr>
            <p:ph idx="1"/>
          </p:nvPr>
        </p:nvSpPr>
        <p:spPr>
          <a:xfrm>
            <a:off x="457200" y="1752600"/>
            <a:ext cx="8229600" cy="4378325"/>
          </a:xfrm>
        </p:spPr>
        <p:txBody>
          <a:bodyPr/>
          <a:lstStyle/>
          <a:p>
            <a:pPr algn="just">
              <a:buFont typeface="Wingdings" panose="05000000000000000000" pitchFamily="2" charset="2"/>
              <a:buChar char="§"/>
            </a:pPr>
            <a:r>
              <a:rPr lang="en-US" altLang="fr-FR" sz="2000" dirty="0"/>
              <a:t>Procyclicality of credit defined as an </a:t>
            </a:r>
            <a:r>
              <a:rPr lang="en-US" altLang="fr-FR" sz="2000" dirty="0">
                <a:solidFill>
                  <a:srgbClr val="C00000"/>
                </a:solidFill>
              </a:rPr>
              <a:t>overreaction of the credit supply to business cycle fluctuations</a:t>
            </a:r>
          </a:p>
          <a:p>
            <a:pPr algn="just">
              <a:buFont typeface="Wingdings" panose="05000000000000000000" pitchFamily="2" charset="2"/>
              <a:buChar char="§"/>
            </a:pPr>
            <a:endParaRPr lang="en-US" altLang="fr-FR" sz="2000" dirty="0">
              <a:solidFill>
                <a:srgbClr val="C00000"/>
              </a:solidFill>
            </a:endParaRPr>
          </a:p>
          <a:p>
            <a:pPr algn="just">
              <a:buFont typeface="Wingdings" panose="05000000000000000000" pitchFamily="2" charset="2"/>
              <a:buChar char="§"/>
            </a:pPr>
            <a:r>
              <a:rPr lang="en-US" altLang="fr-FR" sz="2000" dirty="0">
                <a:solidFill>
                  <a:srgbClr val="C00000"/>
                </a:solidFill>
              </a:rPr>
              <a:t>IPVAR model </a:t>
            </a:r>
            <a:r>
              <a:rPr lang="en-US" altLang="fr-FR" sz="2000" dirty="0"/>
              <a:t>used to assess whether countercyclical macroprudential policies are effective at containing and mitigating credit procyclicality</a:t>
            </a:r>
          </a:p>
          <a:p>
            <a:pPr lvl="1" algn="just">
              <a:buFont typeface="Wingdings" panose="05000000000000000000" pitchFamily="2" charset="2"/>
              <a:buChar char="§"/>
            </a:pPr>
            <a:r>
              <a:rPr lang="en-US" altLang="fr-FR" sz="1600" dirty="0"/>
              <a:t>Sample of 42 OECD and non-OECD countries over the period 1990Q1-2019Q4</a:t>
            </a:r>
          </a:p>
          <a:p>
            <a:pPr lvl="1" algn="just">
              <a:buFont typeface="Wingdings" panose="05000000000000000000" pitchFamily="2" charset="2"/>
              <a:buChar char="§"/>
            </a:pPr>
            <a:endParaRPr lang="en-US" altLang="fr-FR" sz="1600" dirty="0"/>
          </a:p>
          <a:p>
            <a:pPr algn="just">
              <a:buFont typeface="Wingdings" panose="05000000000000000000" pitchFamily="2" charset="2"/>
              <a:buChar char="§"/>
            </a:pPr>
            <a:r>
              <a:rPr lang="en-US" altLang="fr-FR" sz="2000" dirty="0"/>
              <a:t>Results confirm that </a:t>
            </a:r>
            <a:r>
              <a:rPr lang="en-US" altLang="fr-FR" sz="2000" dirty="0">
                <a:solidFill>
                  <a:srgbClr val="C00000"/>
                </a:solidFill>
              </a:rPr>
              <a:t>macroprudential policies conducted in a countercyclical way </a:t>
            </a:r>
            <a:r>
              <a:rPr lang="en-US" altLang="fr-FR" sz="2000" dirty="0"/>
              <a:t>are effective at alleviating the procyclicality that is inherent in bank lending behaviour</a:t>
            </a:r>
          </a:p>
          <a:p>
            <a:pPr lvl="1" algn="just">
              <a:buFont typeface="Wingdings" panose="05000000000000000000" pitchFamily="2" charset="2"/>
              <a:buChar char="§"/>
            </a:pPr>
            <a:r>
              <a:rPr lang="en-US" altLang="fr-FR" sz="1600" dirty="0"/>
              <a:t>The essence of making macroprudential policies effective is the art of moving instruments in the right direction at the right time</a:t>
            </a:r>
          </a:p>
          <a:p>
            <a:pPr lvl="1" algn="just">
              <a:buFont typeface="Wingdings" panose="05000000000000000000" pitchFamily="2" charset="2"/>
              <a:buChar char="§"/>
            </a:pPr>
            <a:r>
              <a:rPr lang="en-US" altLang="fr-FR" sz="1600" dirty="0"/>
              <a:t>First paper in the empirical literature giving a formal and clear answer to this issue</a:t>
            </a:r>
          </a:p>
        </p:txBody>
      </p:sp>
      <p:sp>
        <p:nvSpPr>
          <p:cNvPr id="6148" name="Espace réservé du numéro de diapositive 8"/>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9pPr>
          </a:lstStyle>
          <a:p>
            <a:pPr>
              <a:spcBef>
                <a:spcPct val="0"/>
              </a:spcBef>
              <a:buClrTx/>
              <a:buSzTx/>
              <a:buFontTx/>
              <a:buNone/>
            </a:pPr>
            <a:fld id="{6F2FE0FE-962F-4215-8FD2-F224904F387E}" type="slidenum">
              <a:rPr lang="fr-FR" altLang="en-US" sz="1000">
                <a:solidFill>
                  <a:srgbClr val="000000"/>
                </a:solidFill>
              </a:rPr>
              <a:pPr>
                <a:spcBef>
                  <a:spcPct val="0"/>
                </a:spcBef>
                <a:buClrTx/>
                <a:buSzTx/>
                <a:buFontTx/>
                <a:buNone/>
              </a:pPr>
              <a:t>6</a:t>
            </a:fld>
            <a:endParaRPr lang="fr-FR" altLang="en-US" sz="1000">
              <a:solidFill>
                <a:srgbClr val="000000"/>
              </a:solidFill>
            </a:endParaRPr>
          </a:p>
        </p:txBody>
      </p:sp>
    </p:spTree>
    <p:extLst>
      <p:ext uri="{BB962C8B-B14F-4D97-AF65-F5344CB8AC3E}">
        <p14:creationId xmlns:p14="http://schemas.microsoft.com/office/powerpoint/2010/main" val="3554007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p:cNvSpPr>
            <a:spLocks noGrp="1"/>
          </p:cNvSpPr>
          <p:nvPr>
            <p:ph type="title"/>
          </p:nvPr>
        </p:nvSpPr>
        <p:spPr>
          <a:xfrm>
            <a:off x="457200" y="122238"/>
            <a:ext cx="7543800" cy="944562"/>
          </a:xfrm>
        </p:spPr>
        <p:txBody>
          <a:bodyPr/>
          <a:lstStyle/>
          <a:p>
            <a:r>
              <a:rPr lang="fr-FR" altLang="fr-FR" sz="2400" dirty="0"/>
              <a:t>Literature review</a:t>
            </a:r>
          </a:p>
        </p:txBody>
      </p:sp>
      <p:sp>
        <p:nvSpPr>
          <p:cNvPr id="6147" name="Espace réservé du contenu 2"/>
          <p:cNvSpPr>
            <a:spLocks noGrp="1"/>
          </p:cNvSpPr>
          <p:nvPr>
            <p:ph idx="1"/>
          </p:nvPr>
        </p:nvSpPr>
        <p:spPr>
          <a:xfrm>
            <a:off x="457200" y="1752600"/>
            <a:ext cx="8229600" cy="4378325"/>
          </a:xfrm>
        </p:spPr>
        <p:txBody>
          <a:bodyPr/>
          <a:lstStyle/>
          <a:p>
            <a:pPr algn="just">
              <a:buFont typeface="Wingdings" panose="05000000000000000000" pitchFamily="2" charset="2"/>
              <a:buChar char="§"/>
            </a:pPr>
            <a:r>
              <a:rPr lang="en-US" altLang="fr-FR" sz="2000" dirty="0"/>
              <a:t>Research into how macroprudential policies affect credit procyclicality </a:t>
            </a:r>
            <a:r>
              <a:rPr lang="en-US" altLang="fr-FR" sz="2000" dirty="0">
                <a:solidFill>
                  <a:srgbClr val="C00000"/>
                </a:solidFill>
              </a:rPr>
              <a:t>relatively scarce</a:t>
            </a:r>
          </a:p>
          <a:p>
            <a:pPr lvl="1" algn="just">
              <a:buFont typeface="Wingdings" panose="05000000000000000000" pitchFamily="2" charset="2"/>
              <a:buChar char="§"/>
            </a:pPr>
            <a:r>
              <a:rPr lang="en-US" altLang="fr-FR" sz="1600" dirty="0"/>
              <a:t>Most of the existing empirical studies focus mainly on how they impact various measures of financial vulnerability and stability at both the micro and macro-levels</a:t>
            </a:r>
          </a:p>
          <a:p>
            <a:pPr lvl="1" algn="just">
              <a:buFont typeface="Wingdings" panose="05000000000000000000" pitchFamily="2" charset="2"/>
              <a:buChar char="§"/>
            </a:pPr>
            <a:endParaRPr lang="en-US" altLang="fr-FR" sz="1600" dirty="0"/>
          </a:p>
          <a:p>
            <a:pPr algn="just">
              <a:buFont typeface="Wingdings" panose="05000000000000000000" pitchFamily="2" charset="2"/>
              <a:buChar char="§"/>
            </a:pPr>
            <a:r>
              <a:rPr lang="en-US" altLang="fr-FR" sz="2000" dirty="0"/>
              <a:t>Studies at bank-level usually analyse whether adopting a macroprudential policy framework helps in mitigating bank risk-taking</a:t>
            </a:r>
          </a:p>
          <a:p>
            <a:pPr algn="just">
              <a:buFont typeface="Wingdings" panose="05000000000000000000" pitchFamily="2" charset="2"/>
              <a:buChar char="§"/>
            </a:pPr>
            <a:endParaRPr lang="en-US" altLang="fr-FR" sz="2000" dirty="0"/>
          </a:p>
          <a:p>
            <a:pPr algn="just">
              <a:buFont typeface="Wingdings" panose="05000000000000000000" pitchFamily="2" charset="2"/>
              <a:buChar char="§"/>
            </a:pPr>
            <a:r>
              <a:rPr lang="en-US" altLang="fr-FR" sz="2000" dirty="0"/>
              <a:t>Cross-country studies usually assess whether the macroprudential policy stance drives growth in credit and real estate prices</a:t>
            </a:r>
          </a:p>
          <a:p>
            <a:pPr lvl="1" algn="just">
              <a:buFont typeface="Wingdings" panose="05000000000000000000" pitchFamily="2" charset="2"/>
              <a:buChar char="§"/>
            </a:pPr>
            <a:r>
              <a:rPr lang="en-US" altLang="fr-FR" sz="1600" dirty="0"/>
              <a:t>Some other empirical papers extend the analysis by assessing how far the monetary policy stance affects the effectiveness of macroprudential policies</a:t>
            </a:r>
          </a:p>
          <a:p>
            <a:pPr algn="just">
              <a:buFont typeface="Wingdings" panose="05000000000000000000" pitchFamily="2" charset="2"/>
              <a:buChar char="§"/>
            </a:pPr>
            <a:endParaRPr lang="en-US" altLang="fr-FR" sz="2000" dirty="0"/>
          </a:p>
          <a:p>
            <a:pPr marL="0" indent="0" algn="just">
              <a:buNone/>
            </a:pPr>
            <a:endParaRPr lang="en-US" altLang="fr-FR" sz="2000" dirty="0"/>
          </a:p>
        </p:txBody>
      </p:sp>
      <p:sp>
        <p:nvSpPr>
          <p:cNvPr id="6148" name="Espace réservé du numéro de diapositive 8"/>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9pPr>
          </a:lstStyle>
          <a:p>
            <a:pPr>
              <a:spcBef>
                <a:spcPct val="0"/>
              </a:spcBef>
              <a:buClrTx/>
              <a:buSzTx/>
              <a:buFontTx/>
              <a:buNone/>
            </a:pPr>
            <a:fld id="{6F2FE0FE-962F-4215-8FD2-F224904F387E}" type="slidenum">
              <a:rPr lang="fr-FR" altLang="en-US" sz="1000">
                <a:solidFill>
                  <a:srgbClr val="000000"/>
                </a:solidFill>
              </a:rPr>
              <a:pPr>
                <a:spcBef>
                  <a:spcPct val="0"/>
                </a:spcBef>
                <a:buClrTx/>
                <a:buSzTx/>
                <a:buFontTx/>
                <a:buNone/>
              </a:pPr>
              <a:t>7</a:t>
            </a:fld>
            <a:endParaRPr lang="fr-FR" altLang="en-US" sz="1000">
              <a:solidFill>
                <a:srgbClr val="000000"/>
              </a:solidFill>
            </a:endParaRPr>
          </a:p>
        </p:txBody>
      </p:sp>
    </p:spTree>
    <p:extLst>
      <p:ext uri="{BB962C8B-B14F-4D97-AF65-F5344CB8AC3E}">
        <p14:creationId xmlns:p14="http://schemas.microsoft.com/office/powerpoint/2010/main" val="26700483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p:cNvSpPr>
            <a:spLocks noGrp="1"/>
          </p:cNvSpPr>
          <p:nvPr>
            <p:ph type="title"/>
          </p:nvPr>
        </p:nvSpPr>
        <p:spPr>
          <a:xfrm>
            <a:off x="457200" y="122238"/>
            <a:ext cx="7543800" cy="944562"/>
          </a:xfrm>
        </p:spPr>
        <p:txBody>
          <a:bodyPr/>
          <a:lstStyle/>
          <a:p>
            <a:r>
              <a:rPr lang="fr-FR" altLang="fr-FR" sz="2400" dirty="0"/>
              <a:t>Literature review</a:t>
            </a:r>
          </a:p>
        </p:txBody>
      </p:sp>
      <p:sp>
        <p:nvSpPr>
          <p:cNvPr id="6147" name="Espace réservé du contenu 2"/>
          <p:cNvSpPr>
            <a:spLocks noGrp="1"/>
          </p:cNvSpPr>
          <p:nvPr>
            <p:ph idx="1"/>
          </p:nvPr>
        </p:nvSpPr>
        <p:spPr>
          <a:xfrm>
            <a:off x="457200" y="1752600"/>
            <a:ext cx="8229600" cy="4378325"/>
          </a:xfrm>
        </p:spPr>
        <p:txBody>
          <a:bodyPr/>
          <a:lstStyle/>
          <a:p>
            <a:pPr algn="just">
              <a:buFont typeface="Wingdings" panose="05000000000000000000" pitchFamily="2" charset="2"/>
              <a:buChar char="§"/>
            </a:pPr>
            <a:r>
              <a:rPr lang="en-US" altLang="fr-FR" sz="2000" dirty="0">
                <a:solidFill>
                  <a:srgbClr val="C00000"/>
                </a:solidFill>
              </a:rPr>
              <a:t>Only three empirical studies close to our research question </a:t>
            </a:r>
            <a:r>
              <a:rPr lang="en-US" altLang="fr-FR" sz="2000" dirty="0"/>
              <a:t>(</a:t>
            </a:r>
            <a:r>
              <a:rPr lang="en-US" altLang="fr-FR" sz="2000" dirty="0">
                <a:solidFill>
                  <a:schemeClr val="tx2"/>
                </a:solidFill>
              </a:rPr>
              <a:t>Lim et al., 2011; Budnik, 2020; Olszak &amp; Kowalska, 2022</a:t>
            </a:r>
            <a:r>
              <a:rPr lang="en-US" altLang="fr-FR" sz="2000" dirty="0"/>
              <a:t>)</a:t>
            </a:r>
          </a:p>
          <a:p>
            <a:pPr lvl="1" algn="just">
              <a:buFont typeface="Wingdings" panose="05000000000000000000" pitchFamily="2" charset="2"/>
              <a:buChar char="§"/>
            </a:pPr>
            <a:r>
              <a:rPr lang="en-US" altLang="fr-FR" sz="1600" dirty="0"/>
              <a:t>Define the procyclicality of lending as the sensitivity of credit growth to GDP growth, and assess whether different macroprudential instruments mitigate the relationship between the growth rates of GDP and credit</a:t>
            </a:r>
          </a:p>
          <a:p>
            <a:pPr lvl="1" algn="just">
              <a:buFont typeface="Wingdings" panose="05000000000000000000" pitchFamily="2" charset="2"/>
              <a:buChar char="§"/>
            </a:pPr>
            <a:endParaRPr lang="en-US" altLang="fr-FR" sz="1600" dirty="0"/>
          </a:p>
          <a:p>
            <a:pPr algn="just">
              <a:buFont typeface="Wingdings" panose="05000000000000000000" pitchFamily="2" charset="2"/>
              <a:buChar char="§"/>
            </a:pPr>
            <a:r>
              <a:rPr lang="en-US" altLang="fr-FR" sz="2000" dirty="0">
                <a:solidFill>
                  <a:srgbClr val="C00000"/>
                </a:solidFill>
              </a:rPr>
              <a:t>Obtained results relatively mixed or not statistically significant</a:t>
            </a:r>
          </a:p>
          <a:p>
            <a:pPr lvl="1" algn="just">
              <a:buFont typeface="Wingdings" panose="05000000000000000000" pitchFamily="2" charset="2"/>
              <a:buChar char="§"/>
            </a:pPr>
            <a:r>
              <a:rPr lang="en-US" altLang="fr-FR" sz="1600" dirty="0"/>
              <a:t>Largely depend on the instrument considered</a:t>
            </a:r>
          </a:p>
          <a:p>
            <a:pPr lvl="1" algn="just">
              <a:buFont typeface="Wingdings" panose="05000000000000000000" pitchFamily="2" charset="2"/>
              <a:buChar char="§"/>
            </a:pPr>
            <a:r>
              <a:rPr lang="en-US" altLang="fr-FR" sz="1600" dirty="0"/>
              <a:t>Surprising results</a:t>
            </a:r>
          </a:p>
          <a:p>
            <a:pPr lvl="2" algn="just">
              <a:buFont typeface="Wingdings" panose="05000000000000000000" pitchFamily="2" charset="2"/>
              <a:buChar char="§"/>
            </a:pPr>
            <a:r>
              <a:rPr lang="en-US" altLang="fr-FR" sz="1300" dirty="0"/>
              <a:t>Lim et al. (2011): CCyB not statistically significant</a:t>
            </a:r>
          </a:p>
          <a:p>
            <a:pPr lvl="2" algn="just">
              <a:buFont typeface="Wingdings" panose="05000000000000000000" pitchFamily="2" charset="2"/>
              <a:buChar char="§"/>
            </a:pPr>
            <a:r>
              <a:rPr lang="en-US" altLang="fr-FR" sz="1300" dirty="0"/>
              <a:t>Budnik (2020): LTV ratio not statistically significant</a:t>
            </a:r>
          </a:p>
          <a:p>
            <a:pPr lvl="2" algn="just">
              <a:buFont typeface="Wingdings" panose="05000000000000000000" pitchFamily="2" charset="2"/>
              <a:buChar char="§"/>
            </a:pPr>
            <a:endParaRPr lang="en-US" altLang="fr-FR" sz="1300" dirty="0"/>
          </a:p>
          <a:p>
            <a:pPr algn="just">
              <a:buFont typeface="Wingdings" panose="05000000000000000000" pitchFamily="2" charset="2"/>
              <a:buChar char="§"/>
            </a:pPr>
            <a:endParaRPr lang="en-US" altLang="fr-FR" sz="2000" dirty="0"/>
          </a:p>
          <a:p>
            <a:pPr marL="0" indent="0" algn="just">
              <a:buNone/>
            </a:pPr>
            <a:endParaRPr lang="en-US" altLang="fr-FR" sz="2000" dirty="0"/>
          </a:p>
        </p:txBody>
      </p:sp>
      <p:sp>
        <p:nvSpPr>
          <p:cNvPr id="6148" name="Espace réservé du numéro de diapositive 8"/>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9pPr>
          </a:lstStyle>
          <a:p>
            <a:pPr>
              <a:spcBef>
                <a:spcPct val="0"/>
              </a:spcBef>
              <a:buClrTx/>
              <a:buSzTx/>
              <a:buFontTx/>
              <a:buNone/>
            </a:pPr>
            <a:fld id="{6F2FE0FE-962F-4215-8FD2-F224904F387E}" type="slidenum">
              <a:rPr lang="fr-FR" altLang="en-US" sz="1000">
                <a:solidFill>
                  <a:srgbClr val="000000"/>
                </a:solidFill>
              </a:rPr>
              <a:pPr>
                <a:spcBef>
                  <a:spcPct val="0"/>
                </a:spcBef>
                <a:buClrTx/>
                <a:buSzTx/>
                <a:buFontTx/>
                <a:buNone/>
              </a:pPr>
              <a:t>8</a:t>
            </a:fld>
            <a:endParaRPr lang="fr-FR" altLang="en-US" sz="1000">
              <a:solidFill>
                <a:srgbClr val="000000"/>
              </a:solidFill>
            </a:endParaRPr>
          </a:p>
        </p:txBody>
      </p:sp>
    </p:spTree>
    <p:extLst>
      <p:ext uri="{BB962C8B-B14F-4D97-AF65-F5344CB8AC3E}">
        <p14:creationId xmlns:p14="http://schemas.microsoft.com/office/powerpoint/2010/main" val="19341259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p:cNvSpPr>
            <a:spLocks noGrp="1"/>
          </p:cNvSpPr>
          <p:nvPr>
            <p:ph type="title"/>
          </p:nvPr>
        </p:nvSpPr>
        <p:spPr>
          <a:xfrm>
            <a:off x="457200" y="122238"/>
            <a:ext cx="7543800" cy="944562"/>
          </a:xfrm>
        </p:spPr>
        <p:txBody>
          <a:bodyPr/>
          <a:lstStyle/>
          <a:p>
            <a:r>
              <a:rPr lang="fr-FR" altLang="fr-FR" sz="2400" dirty="0"/>
              <a:t>Data &amp; descriptive statistics</a:t>
            </a:r>
          </a:p>
        </p:txBody>
      </p:sp>
      <p:sp>
        <p:nvSpPr>
          <p:cNvPr id="6147" name="Espace réservé du contenu 2"/>
          <p:cNvSpPr>
            <a:spLocks noGrp="1"/>
          </p:cNvSpPr>
          <p:nvPr>
            <p:ph idx="1"/>
          </p:nvPr>
        </p:nvSpPr>
        <p:spPr>
          <a:xfrm>
            <a:off x="457200" y="1752600"/>
            <a:ext cx="8229600" cy="4378325"/>
          </a:xfrm>
        </p:spPr>
        <p:txBody>
          <a:bodyPr/>
          <a:lstStyle/>
          <a:p>
            <a:pPr algn="just">
              <a:buFont typeface="Wingdings" panose="05000000000000000000" pitchFamily="2" charset="2"/>
              <a:buChar char="§"/>
            </a:pPr>
            <a:r>
              <a:rPr lang="en-US" altLang="fr-FR" sz="2000" dirty="0">
                <a:solidFill>
                  <a:srgbClr val="C00000"/>
                </a:solidFill>
              </a:rPr>
              <a:t>Sample</a:t>
            </a:r>
            <a:r>
              <a:rPr lang="en-US" altLang="fr-FR" sz="2000" dirty="0"/>
              <a:t>: 42 OECD and non-OECD economies</a:t>
            </a:r>
          </a:p>
          <a:p>
            <a:pPr lvl="1" algn="just">
              <a:buFont typeface="Wingdings" panose="05000000000000000000" pitchFamily="2" charset="2"/>
              <a:buChar char="§"/>
            </a:pPr>
            <a:r>
              <a:rPr lang="en-US" altLang="fr-FR" sz="1600" dirty="0"/>
              <a:t>Composition of the sample based on the availability of the credit series from the BIS</a:t>
            </a:r>
          </a:p>
          <a:p>
            <a:pPr lvl="1" algn="just">
              <a:buFont typeface="Wingdings" panose="05000000000000000000" pitchFamily="2" charset="2"/>
              <a:buChar char="§"/>
            </a:pPr>
            <a:endParaRPr lang="en-US" altLang="fr-FR" sz="2000" dirty="0"/>
          </a:p>
          <a:p>
            <a:pPr algn="just">
              <a:buFont typeface="Wingdings" panose="05000000000000000000" pitchFamily="2" charset="2"/>
              <a:buChar char="§"/>
            </a:pPr>
            <a:r>
              <a:rPr lang="en-US" altLang="fr-FR" sz="2000" dirty="0">
                <a:solidFill>
                  <a:srgbClr val="C00000"/>
                </a:solidFill>
              </a:rPr>
              <a:t>Period</a:t>
            </a:r>
            <a:r>
              <a:rPr lang="en-US" altLang="fr-FR" sz="2000" dirty="0"/>
              <a:t>: 1990Q1-2019Q4</a:t>
            </a:r>
          </a:p>
          <a:p>
            <a:pPr algn="just">
              <a:buFont typeface="Wingdings" panose="05000000000000000000" pitchFamily="2" charset="2"/>
              <a:buChar char="§"/>
            </a:pPr>
            <a:endParaRPr lang="en-US" altLang="fr-FR" sz="2000" dirty="0"/>
          </a:p>
          <a:p>
            <a:pPr algn="just">
              <a:buFont typeface="Wingdings" panose="05000000000000000000" pitchFamily="2" charset="2"/>
              <a:buChar char="§"/>
            </a:pPr>
            <a:r>
              <a:rPr lang="en-US" altLang="fr-FR" sz="2000" dirty="0">
                <a:solidFill>
                  <a:srgbClr val="C00000"/>
                </a:solidFill>
              </a:rPr>
              <a:t>Macroeconomic data</a:t>
            </a:r>
            <a:r>
              <a:rPr lang="en-US" altLang="fr-FR" sz="2000" dirty="0"/>
              <a:t>: CPI, real GDP, policy interest rate, and four alternative credit series</a:t>
            </a:r>
          </a:p>
          <a:p>
            <a:pPr lvl="1" algn="just">
              <a:buFont typeface="Wingdings" panose="05000000000000000000" pitchFamily="2" charset="2"/>
              <a:buChar char="§"/>
            </a:pPr>
            <a:r>
              <a:rPr lang="en-US" altLang="fr-FR" sz="1600" dirty="0"/>
              <a:t>Bank credit to the private non-financial sector, total credit to the private non-financial sector, total credit to households, and total credit to non-financial corporations</a:t>
            </a:r>
          </a:p>
          <a:p>
            <a:pPr lvl="1" algn="just">
              <a:buFont typeface="Wingdings" panose="05000000000000000000" pitchFamily="2" charset="2"/>
              <a:buChar char="§"/>
            </a:pPr>
            <a:r>
              <a:rPr lang="en-US" altLang="fr-FR" sz="1600" dirty="0"/>
              <a:t>CPI, GDP and credit: seasonally adjusted + detrended (Hamilton filter)</a:t>
            </a:r>
          </a:p>
          <a:p>
            <a:pPr algn="just">
              <a:buFont typeface="Wingdings" panose="05000000000000000000" pitchFamily="2" charset="2"/>
              <a:buChar char="§"/>
            </a:pPr>
            <a:endParaRPr lang="en-US" altLang="fr-FR" sz="2000" dirty="0"/>
          </a:p>
          <a:p>
            <a:pPr marL="0" indent="0" algn="just">
              <a:buNone/>
            </a:pPr>
            <a:endParaRPr lang="en-US" altLang="fr-FR" sz="2000" dirty="0"/>
          </a:p>
        </p:txBody>
      </p:sp>
      <p:sp>
        <p:nvSpPr>
          <p:cNvPr id="6148" name="Espace réservé du numéro de diapositive 8"/>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9pPr>
          </a:lstStyle>
          <a:p>
            <a:pPr>
              <a:spcBef>
                <a:spcPct val="0"/>
              </a:spcBef>
              <a:buClrTx/>
              <a:buSzTx/>
              <a:buFontTx/>
              <a:buNone/>
            </a:pPr>
            <a:fld id="{6F2FE0FE-962F-4215-8FD2-F224904F387E}" type="slidenum">
              <a:rPr lang="fr-FR" altLang="en-US" sz="1000">
                <a:solidFill>
                  <a:srgbClr val="000000"/>
                </a:solidFill>
              </a:rPr>
              <a:pPr>
                <a:spcBef>
                  <a:spcPct val="0"/>
                </a:spcBef>
                <a:buClrTx/>
                <a:buSzTx/>
                <a:buFontTx/>
                <a:buNone/>
              </a:pPr>
              <a:t>9</a:t>
            </a:fld>
            <a:endParaRPr lang="fr-FR" altLang="en-US" sz="1000">
              <a:solidFill>
                <a:srgbClr val="000000"/>
              </a:solidFill>
            </a:endParaRPr>
          </a:p>
        </p:txBody>
      </p:sp>
    </p:spTree>
    <p:extLst>
      <p:ext uri="{BB962C8B-B14F-4D97-AF65-F5344CB8AC3E}">
        <p14:creationId xmlns:p14="http://schemas.microsoft.com/office/powerpoint/2010/main" val="2183341582"/>
      </p:ext>
    </p:extLst>
  </p:cSld>
  <p:clrMapOvr>
    <a:masterClrMapping/>
  </p:clrMapOvr>
</p:sld>
</file>

<file path=ppt/theme/theme1.xml><?xml version="1.0" encoding="utf-8"?>
<a:theme xmlns:a="http://schemas.openxmlformats.org/drawingml/2006/main" name="Network">
  <a:themeElements>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Networ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Network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Network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Network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Network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Network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Network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Network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Network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Network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Network</Template>
  <TotalTime>5535</TotalTime>
  <Words>1756</Words>
  <Application>Microsoft Office PowerPoint</Application>
  <PresentationFormat>Affichage à l'écran (4:3)</PresentationFormat>
  <Paragraphs>249</Paragraphs>
  <Slides>29</Slides>
  <Notes>1</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29</vt:i4>
      </vt:variant>
    </vt:vector>
  </HeadingPairs>
  <TitlesOfParts>
    <vt:vector size="33" baseType="lpstr">
      <vt:lpstr>Arial</vt:lpstr>
      <vt:lpstr>Calibri</vt:lpstr>
      <vt:lpstr>Wingdings</vt:lpstr>
      <vt:lpstr>Network</vt:lpstr>
      <vt:lpstr>The art of conducting macropru </vt:lpstr>
      <vt:lpstr>Présentation PowerPoint</vt:lpstr>
      <vt:lpstr>Introduction &amp; motivation</vt:lpstr>
      <vt:lpstr>Introduction &amp; motivation</vt:lpstr>
      <vt:lpstr>Introduction &amp; motivation</vt:lpstr>
      <vt:lpstr>Introduction &amp; motivation</vt:lpstr>
      <vt:lpstr>Literature review</vt:lpstr>
      <vt:lpstr>Literature review</vt:lpstr>
      <vt:lpstr>Data &amp; descriptive statistics</vt:lpstr>
      <vt:lpstr>Data &amp; descriptive statistics</vt:lpstr>
      <vt:lpstr>Data &amp; descriptive statistics</vt:lpstr>
      <vt:lpstr>Data &amp; descriptive statistics</vt:lpstr>
      <vt:lpstr>Data &amp; descriptive statistics</vt:lpstr>
      <vt:lpstr>Data &amp; descriptive statistics</vt:lpstr>
      <vt:lpstr>Data &amp; descriptive statistics</vt:lpstr>
      <vt:lpstr>Data &amp; descriptive statistics</vt:lpstr>
      <vt:lpstr>Data &amp; descriptive statistics</vt:lpstr>
      <vt:lpstr>Data &amp; descriptive statistics</vt:lpstr>
      <vt:lpstr>Data &amp; descriptive statistics</vt:lpstr>
      <vt:lpstr>Methodology &amp; results</vt:lpstr>
      <vt:lpstr>Methodology &amp; results</vt:lpstr>
      <vt:lpstr>Methodology &amp; results</vt:lpstr>
      <vt:lpstr>Robustness checks</vt:lpstr>
      <vt:lpstr>Robustness checks</vt:lpstr>
      <vt:lpstr>Conclusion</vt:lpstr>
      <vt:lpstr>Conclusion</vt:lpstr>
      <vt:lpstr>Conclusion</vt:lpstr>
      <vt:lpstr>Conclusion</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Aurélien Leroy</dc:creator>
  <cp:lastModifiedBy>YANNICK LUCOTTE</cp:lastModifiedBy>
  <cp:revision>1365</cp:revision>
  <cp:lastPrinted>1601-01-01T00:00:00Z</cp:lastPrinted>
  <dcterms:created xsi:type="dcterms:W3CDTF">1601-01-01T00:00:00Z</dcterms:created>
  <dcterms:modified xsi:type="dcterms:W3CDTF">2022-12-04T10:25:25Z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